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65" r:id="rId3"/>
    <p:sldId id="292" r:id="rId4"/>
    <p:sldId id="285" r:id="rId5"/>
    <p:sldId id="286" r:id="rId6"/>
    <p:sldId id="287" r:id="rId7"/>
    <p:sldId id="297" r:id="rId8"/>
    <p:sldId id="288" r:id="rId9"/>
    <p:sldId id="298" r:id="rId10"/>
    <p:sldId id="293" r:id="rId11"/>
    <p:sldId id="294" r:id="rId12"/>
    <p:sldId id="295" r:id="rId13"/>
    <p:sldId id="314" r:id="rId14"/>
    <p:sldId id="315" r:id="rId15"/>
    <p:sldId id="316" r:id="rId16"/>
    <p:sldId id="289" r:id="rId17"/>
    <p:sldId id="268" r:id="rId18"/>
    <p:sldId id="269" r:id="rId19"/>
    <p:sldId id="270" r:id="rId20"/>
    <p:sldId id="326" r:id="rId21"/>
    <p:sldId id="327" r:id="rId22"/>
    <p:sldId id="290" r:id="rId23"/>
    <p:sldId id="272" r:id="rId24"/>
    <p:sldId id="275" r:id="rId25"/>
    <p:sldId id="317" r:id="rId26"/>
    <p:sldId id="274" r:id="rId27"/>
    <p:sldId id="299" r:id="rId28"/>
    <p:sldId id="300" r:id="rId29"/>
    <p:sldId id="301" r:id="rId30"/>
    <p:sldId id="324" r:id="rId31"/>
    <p:sldId id="303" r:id="rId32"/>
    <p:sldId id="302" r:id="rId33"/>
    <p:sldId id="304" r:id="rId34"/>
    <p:sldId id="322" r:id="rId35"/>
    <p:sldId id="321" r:id="rId36"/>
    <p:sldId id="325" r:id="rId37"/>
    <p:sldId id="306" r:id="rId38"/>
    <p:sldId id="278" r:id="rId39"/>
    <p:sldId id="310" r:id="rId40"/>
    <p:sldId id="307" r:id="rId41"/>
    <p:sldId id="308" r:id="rId42"/>
    <p:sldId id="309" r:id="rId43"/>
    <p:sldId id="311" r:id="rId44"/>
    <p:sldId id="313" r:id="rId45"/>
    <p:sldId id="281" r:id="rId46"/>
    <p:sldId id="318" r:id="rId47"/>
    <p:sldId id="319" r:id="rId48"/>
    <p:sldId id="291" r:id="rId49"/>
    <p:sldId id="284"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77544" autoAdjust="0"/>
  </p:normalViewPr>
  <p:slideViewPr>
    <p:cSldViewPr>
      <p:cViewPr varScale="1">
        <p:scale>
          <a:sx n="67" d="100"/>
          <a:sy n="67" d="100"/>
        </p:scale>
        <p:origin x="1320" y="53"/>
      </p:cViewPr>
      <p:guideLst>
        <p:guide orient="horz" pos="2160"/>
        <p:guide pos="2880"/>
      </p:guideLst>
    </p:cSldViewPr>
  </p:slideViewPr>
  <p:outlineViewPr>
    <p:cViewPr>
      <p:scale>
        <a:sx n="33" d="100"/>
        <a:sy n="33" d="100"/>
      </p:scale>
      <p:origin x="0" y="80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AF4E3-4D4C-49E3-84E2-602444E22A2D}" type="datetimeFigureOut">
              <a:rPr lang="zh-CN" altLang="en-US" smtClean="0"/>
              <a:pPr/>
              <a:t>2020/3/10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8F5A56-05F7-47B6-A63C-7F167DA94979}" type="slidenum">
              <a:rPr lang="zh-CN" altLang="en-US" smtClean="0"/>
              <a:pPr/>
              <a:t>‹#›</a:t>
            </a:fld>
            <a:endParaRPr lang="zh-CN" altLang="en-US"/>
          </a:p>
        </p:txBody>
      </p:sp>
    </p:spTree>
    <p:extLst>
      <p:ext uri="{BB962C8B-B14F-4D97-AF65-F5344CB8AC3E}">
        <p14:creationId xmlns:p14="http://schemas.microsoft.com/office/powerpoint/2010/main" val="3269087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欢迎大家参加诺禾致源的生物信息培训班。下面，我来介绍一些关于基因功能注释的工具和数据库的内容。高通量测序产生了大量的序列，这些序列有些是已有的或别人研究过的，有些是未知的，要研究这些序列，就要对他们进行功能注释。</a:t>
            </a:r>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1</a:t>
            </a:fld>
            <a:endParaRPr lang="zh-CN" altLang="en-US"/>
          </a:p>
        </p:txBody>
      </p:sp>
    </p:spTree>
    <p:extLst>
      <p:ext uri="{BB962C8B-B14F-4D97-AF65-F5344CB8AC3E}">
        <p14:creationId xmlns:p14="http://schemas.microsoft.com/office/powerpoint/2010/main" val="1564550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BLAST</a:t>
            </a:r>
            <a:r>
              <a:rPr lang="zh-CN" altLang="en-US" dirty="0"/>
              <a:t>全称是</a:t>
            </a:r>
            <a:r>
              <a:rPr lang="en-US" altLang="zh-CN" sz="1200" b="1" dirty="0">
                <a:latin typeface="+mn-lt"/>
              </a:rPr>
              <a:t>B</a:t>
            </a:r>
            <a:r>
              <a:rPr lang="en-US" altLang="zh-CN" sz="1200" dirty="0">
                <a:latin typeface="+mn-lt"/>
              </a:rPr>
              <a:t>asic </a:t>
            </a:r>
            <a:r>
              <a:rPr lang="en-US" altLang="zh-CN" sz="1200" b="1" dirty="0">
                <a:latin typeface="+mn-lt"/>
              </a:rPr>
              <a:t>L</a:t>
            </a:r>
            <a:r>
              <a:rPr lang="en-US" altLang="zh-CN" sz="1200" dirty="0">
                <a:latin typeface="+mn-lt"/>
              </a:rPr>
              <a:t>ocal </a:t>
            </a:r>
            <a:r>
              <a:rPr lang="en-US" altLang="zh-CN" sz="1200" b="1" dirty="0">
                <a:latin typeface="+mn-lt"/>
              </a:rPr>
              <a:t>A</a:t>
            </a:r>
            <a:r>
              <a:rPr lang="en-US" altLang="zh-CN" sz="1200" dirty="0">
                <a:latin typeface="+mn-lt"/>
              </a:rPr>
              <a:t>lignment </a:t>
            </a:r>
            <a:r>
              <a:rPr lang="en-US" altLang="zh-CN" sz="1200" b="1" dirty="0">
                <a:latin typeface="+mn-lt"/>
              </a:rPr>
              <a:t>S</a:t>
            </a:r>
            <a:r>
              <a:rPr lang="en-US" altLang="zh-CN" sz="1200" dirty="0">
                <a:latin typeface="+mn-lt"/>
              </a:rPr>
              <a:t>earch </a:t>
            </a:r>
            <a:r>
              <a:rPr lang="en-US" altLang="zh-CN" sz="1200" b="1" dirty="0">
                <a:latin typeface="+mn-lt"/>
              </a:rPr>
              <a:t>T</a:t>
            </a:r>
            <a:r>
              <a:rPr lang="en-US" altLang="zh-CN" sz="1200" dirty="0">
                <a:latin typeface="+mn-lt"/>
              </a:rPr>
              <a:t>ool</a:t>
            </a:r>
            <a:r>
              <a:rPr lang="zh-CN" altLang="en-US" sz="1200" dirty="0">
                <a:latin typeface="+mn-lt"/>
              </a:rPr>
              <a:t>，首先要查询的序列会被分成短的片段，将这样每个短片段在数据库中查询。</a:t>
            </a:r>
            <a:endParaRPr lang="en-US" altLang="zh-CN" sz="1200" dirty="0">
              <a:latin typeface="+mn-lt"/>
            </a:endParaRPr>
          </a:p>
          <a:p>
            <a:r>
              <a:rPr lang="zh-CN" altLang="en-US" sz="1200">
                <a:latin typeface="+mn-lt"/>
              </a:rPr>
              <a:t>找出完全或部分匹配</a:t>
            </a:r>
            <a:r>
              <a:rPr lang="zh-CN" altLang="en-US" sz="1200" dirty="0">
                <a:latin typeface="+mn-lt"/>
              </a:rPr>
              <a:t>的结果</a:t>
            </a:r>
            <a:r>
              <a:rPr lang="zh-CN" altLang="en-US" sz="1200">
                <a:latin typeface="+mn-lt"/>
              </a:rPr>
              <a:t>后，会对其打分，比如。。。，将分值最高的配对，从两边延伸，</a:t>
            </a:r>
            <a:endParaRPr lang="en-US" dirty="0"/>
          </a:p>
        </p:txBody>
      </p:sp>
      <p:sp>
        <p:nvSpPr>
          <p:cNvPr id="4" name="Slide Number Placeholder 3"/>
          <p:cNvSpPr>
            <a:spLocks noGrp="1"/>
          </p:cNvSpPr>
          <p:nvPr>
            <p:ph type="sldNum" sz="quarter" idx="10"/>
          </p:nvPr>
        </p:nvSpPr>
        <p:spPr/>
        <p:txBody>
          <a:bodyPr/>
          <a:lstStyle/>
          <a:p>
            <a:pPr>
              <a:defRPr/>
            </a:pPr>
            <a:fld id="{FA49E4EE-EB65-4889-9EAE-7F7DE150D6AF}" type="slidenum">
              <a:rPr lang="en-US" smtClean="0"/>
              <a:pPr>
                <a:defRPr/>
              </a:pPr>
              <a:t>10</a:t>
            </a:fld>
            <a:endParaRPr lang="en-US"/>
          </a:p>
        </p:txBody>
      </p:sp>
    </p:spTree>
    <p:extLst>
      <p:ext uri="{BB962C8B-B14F-4D97-AF65-F5344CB8AC3E}">
        <p14:creationId xmlns:p14="http://schemas.microsoft.com/office/powerpoint/2010/main" val="54223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HMMER</a:t>
            </a:r>
            <a:r>
              <a:rPr lang="zh-CN" altLang="en-US" dirty="0"/>
              <a:t>是一种不同于</a:t>
            </a:r>
            <a:r>
              <a:rPr lang="en-US" altLang="zh-CN" dirty="0"/>
              <a:t>BLAST</a:t>
            </a:r>
            <a:r>
              <a:rPr lang="zh-CN" altLang="en-US" dirty="0"/>
              <a:t>的蛋白同源序列搜索工具，它根据多序列比对的结果，建立了一个隐马尔科夫的概率模型。</a:t>
            </a:r>
            <a:endParaRPr lang="en-US" altLang="zh-CN" dirty="0"/>
          </a:p>
          <a:p>
            <a:r>
              <a:rPr lang="zh-CN" altLang="en-US" sz="1200" b="0" i="0" kern="1200" dirty="0">
                <a:solidFill>
                  <a:schemeClr val="tx1"/>
                </a:solidFill>
                <a:effectLst/>
                <a:latin typeface="+mn-lt"/>
                <a:ea typeface="+mn-ea"/>
                <a:cs typeface="+mn-cs"/>
              </a:rPr>
              <a:t>简单的讲</a:t>
            </a:r>
            <a:r>
              <a:rPr lang="en-US" altLang="zh-CN" sz="1200" b="0" i="0" kern="1200" dirty="0">
                <a:solidFill>
                  <a:schemeClr val="tx1"/>
                </a:solidFill>
                <a:effectLst/>
                <a:latin typeface="+mn-lt"/>
                <a:ea typeface="+mn-ea"/>
                <a:cs typeface="+mn-cs"/>
              </a:rPr>
              <a:t>HMMER</a:t>
            </a:r>
            <a:r>
              <a:rPr lang="zh-CN" altLang="en-US" sz="1200" b="0" i="0" kern="1200" dirty="0">
                <a:solidFill>
                  <a:schemeClr val="tx1"/>
                </a:solidFill>
                <a:effectLst/>
                <a:latin typeface="+mn-lt"/>
                <a:ea typeface="+mn-ea"/>
                <a:cs typeface="+mn-cs"/>
              </a:rPr>
              <a:t>就是一款比对软件，可以类似于</a:t>
            </a:r>
            <a:r>
              <a:rPr lang="en-US" altLang="zh-CN" sz="1200" b="0" i="0" kern="1200" dirty="0">
                <a:solidFill>
                  <a:schemeClr val="tx1"/>
                </a:solidFill>
                <a:effectLst/>
                <a:latin typeface="+mn-lt"/>
                <a:ea typeface="+mn-ea"/>
                <a:cs typeface="+mn-cs"/>
              </a:rPr>
              <a:t>blast</a:t>
            </a:r>
            <a:r>
              <a:rPr lang="zh-CN" altLang="en-US" sz="1200" b="0" i="0" kern="1200" dirty="0">
                <a:solidFill>
                  <a:schemeClr val="tx1"/>
                </a:solidFill>
                <a:effectLst/>
                <a:latin typeface="+mn-lt"/>
                <a:ea typeface="+mn-ea"/>
                <a:cs typeface="+mn-cs"/>
              </a:rPr>
              <a:t>等，但是它提供的比对结果要精确于</a:t>
            </a:r>
            <a:r>
              <a:rPr lang="en-US" altLang="zh-CN" sz="1200" b="0" i="0" kern="1200" dirty="0">
                <a:solidFill>
                  <a:schemeClr val="tx1"/>
                </a:solidFill>
                <a:effectLst/>
                <a:latin typeface="+mn-lt"/>
                <a:ea typeface="+mn-ea"/>
                <a:cs typeface="+mn-cs"/>
              </a:rPr>
              <a:t>blast,</a:t>
            </a:r>
            <a:r>
              <a:rPr lang="zh-CN" altLang="en-US" sz="1200" b="0" i="0" kern="1200" dirty="0">
                <a:solidFill>
                  <a:schemeClr val="tx1"/>
                </a:solidFill>
                <a:effectLst/>
                <a:latin typeface="+mn-lt"/>
                <a:ea typeface="+mn-ea"/>
                <a:cs typeface="+mn-cs"/>
              </a:rPr>
              <a:t>相应的速度也要慢。与其类似的比对软件有</a:t>
            </a:r>
            <a:r>
              <a:rPr lang="en-US" altLang="zh-CN" sz="1200" b="0" i="0" kern="1200" dirty="0">
                <a:solidFill>
                  <a:schemeClr val="tx1"/>
                </a:solidFill>
                <a:effectLst/>
                <a:latin typeface="+mn-lt"/>
                <a:ea typeface="+mn-ea"/>
                <a:cs typeface="+mn-cs"/>
              </a:rPr>
              <a:t>PSI-blast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PFTOOLS</a:t>
            </a:r>
            <a:r>
              <a:rPr lang="zh-CN" altLang="en-US" sz="1200" b="0" i="0" kern="1200" dirty="0">
                <a:solidFill>
                  <a:schemeClr val="tx1"/>
                </a:solidFill>
                <a:effectLst/>
                <a:latin typeface="+mn-lt"/>
                <a:ea typeface="+mn-ea"/>
                <a:cs typeface="+mn-cs"/>
              </a:rPr>
              <a:t>等。</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用途一：对于一条未知的序列在蛋白质数据库中寻找比对，</a:t>
            </a:r>
            <a:r>
              <a:rPr lang="en-US" altLang="zh-CN" sz="1200" b="0" i="0" kern="1200" dirty="0">
                <a:solidFill>
                  <a:schemeClr val="tx1"/>
                </a:solidFill>
                <a:effectLst/>
                <a:latin typeface="+mn-lt"/>
                <a:ea typeface="+mn-ea"/>
                <a:cs typeface="+mn-cs"/>
              </a:rPr>
              <a:t>HMMER</a:t>
            </a:r>
            <a:r>
              <a:rPr lang="zh-CN" altLang="en-US" sz="1200" b="0" i="0" kern="1200" dirty="0">
                <a:solidFill>
                  <a:schemeClr val="tx1"/>
                </a:solidFill>
                <a:effectLst/>
                <a:latin typeface="+mn-lt"/>
                <a:ea typeface="+mn-ea"/>
                <a:cs typeface="+mn-cs"/>
              </a:rPr>
              <a:t>完全可以取代目前常用的</a:t>
            </a:r>
            <a:r>
              <a:rPr lang="en-US" altLang="zh-CN" sz="1200" b="0" i="0" kern="1200" dirty="0">
                <a:solidFill>
                  <a:schemeClr val="tx1"/>
                </a:solidFill>
                <a:effectLst/>
                <a:latin typeface="+mn-lt"/>
                <a:ea typeface="+mn-ea"/>
                <a:cs typeface="+mn-cs"/>
              </a:rPr>
              <a:t>BLASTP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PSI-BLAST</a:t>
            </a:r>
            <a:r>
              <a:rPr lang="zh-CN" altLang="en-US" sz="1200" b="0" i="0" kern="1200" dirty="0">
                <a:solidFill>
                  <a:schemeClr val="tx1"/>
                </a:solidFill>
                <a:effectLst/>
                <a:latin typeface="+mn-lt"/>
                <a:ea typeface="+mn-ea"/>
                <a:cs typeface="+mn-cs"/>
              </a:rPr>
              <a:t>。</a:t>
            </a:r>
          </a:p>
          <a:p>
            <a:pPr fontAlgn="base"/>
            <a:r>
              <a:rPr lang="zh-CN" altLang="en-US" sz="1200" b="0" i="0" kern="1200" dirty="0">
                <a:solidFill>
                  <a:schemeClr val="tx1"/>
                </a:solidFill>
                <a:effectLst/>
                <a:latin typeface="+mn-lt"/>
                <a:ea typeface="+mn-ea"/>
                <a:cs typeface="+mn-cs"/>
              </a:rPr>
              <a:t>用途二：可以自动注释蛋白质结构域。包括</a:t>
            </a:r>
            <a:r>
              <a:rPr lang="en-US" altLang="zh-CN" sz="1200" b="0" i="0" kern="1200" dirty="0" err="1">
                <a:solidFill>
                  <a:schemeClr val="tx1"/>
                </a:solidFill>
                <a:effectLst/>
                <a:latin typeface="+mn-lt"/>
                <a:ea typeface="+mn-ea"/>
                <a:cs typeface="+mn-cs"/>
              </a:rPr>
              <a:t>pfam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SMART</a:t>
            </a:r>
            <a:r>
              <a:rPr lang="zh-CN" altLang="en-US" sz="1200" b="0" i="0" kern="1200" dirty="0">
                <a:solidFill>
                  <a:schemeClr val="tx1"/>
                </a:solidFill>
                <a:effectLst/>
                <a:latin typeface="+mn-lt"/>
                <a:ea typeface="+mn-ea"/>
                <a:cs typeface="+mn-cs"/>
              </a:rPr>
              <a:t>。</a:t>
            </a:r>
          </a:p>
          <a:p>
            <a:pPr fontAlgn="base"/>
            <a:r>
              <a:rPr lang="zh-CN" altLang="en-US" sz="1200" b="0" i="0" kern="1200" dirty="0">
                <a:solidFill>
                  <a:schemeClr val="tx1"/>
                </a:solidFill>
                <a:effectLst/>
                <a:latin typeface="+mn-lt"/>
                <a:ea typeface="+mn-ea"/>
                <a:cs typeface="+mn-cs"/>
              </a:rPr>
              <a:t>用途三：在数据库中寻找已有家族的相似序列。</a:t>
            </a:r>
          </a:p>
          <a:p>
            <a:endParaRPr lang="zh-CN" altLang="en-US" dirty="0"/>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13</a:t>
            </a:fld>
            <a:endParaRPr lang="zh-CN" altLang="en-US"/>
          </a:p>
        </p:txBody>
      </p:sp>
    </p:spTree>
    <p:extLst>
      <p:ext uri="{BB962C8B-B14F-4D97-AF65-F5344CB8AC3E}">
        <p14:creationId xmlns:p14="http://schemas.microsoft.com/office/powerpoint/2010/main" val="150966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14</a:t>
            </a:fld>
            <a:endParaRPr lang="zh-CN" altLang="en-US"/>
          </a:p>
        </p:txBody>
      </p:sp>
    </p:spTree>
    <p:extLst>
      <p:ext uri="{BB962C8B-B14F-4D97-AF65-F5344CB8AC3E}">
        <p14:creationId xmlns:p14="http://schemas.microsoft.com/office/powerpoint/2010/main" val="950925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Pfam</a:t>
            </a:r>
            <a:r>
              <a:rPr lang="zh-CN" altLang="en-US" dirty="0"/>
              <a:t>数据库是蛋白结构域家族的数据库，收集了各物种的蛋白家族信息，包括了多序列排列和根据多序列排列建立的隐马尔科夫概率模型。</a:t>
            </a:r>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24</a:t>
            </a:fld>
            <a:endParaRPr lang="zh-CN" altLang="en-US"/>
          </a:p>
        </p:txBody>
      </p:sp>
    </p:spTree>
    <p:extLst>
      <p:ext uri="{BB962C8B-B14F-4D97-AF65-F5344CB8AC3E}">
        <p14:creationId xmlns:p14="http://schemas.microsoft.com/office/powerpoint/2010/main" val="348342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New </a:t>
            </a:r>
            <a:r>
              <a:rPr lang="en-US" altLang="zh-CN" sz="1200" b="0" i="0" u="none" strike="noStrike" kern="1200" baseline="0" dirty="0" err="1">
                <a:solidFill>
                  <a:schemeClr val="tx1"/>
                </a:solidFill>
                <a:latin typeface="+mn-lt"/>
                <a:ea typeface="+mn-ea"/>
                <a:cs typeface="+mn-cs"/>
              </a:rPr>
              <a:t>Pfam</a:t>
            </a:r>
            <a:r>
              <a:rPr lang="en-US" altLang="zh-CN" sz="1200" b="0" i="0" u="none" strike="noStrike" kern="1200" baseline="0" dirty="0">
                <a:solidFill>
                  <a:schemeClr val="tx1"/>
                </a:solidFill>
                <a:latin typeface="+mn-lt"/>
                <a:ea typeface="+mn-ea"/>
                <a:cs typeface="+mn-cs"/>
              </a:rPr>
              <a:t> features since release 24.0. (A) The </a:t>
            </a:r>
            <a:r>
              <a:rPr lang="en-US" altLang="zh-CN" sz="1200" b="0" i="0" u="none" strike="noStrike" kern="1200" baseline="0" dirty="0" err="1">
                <a:solidFill>
                  <a:schemeClr val="tx1"/>
                </a:solidFill>
                <a:latin typeface="+mn-lt"/>
                <a:ea typeface="+mn-ea"/>
                <a:cs typeface="+mn-cs"/>
              </a:rPr>
              <a:t>Pfam</a:t>
            </a:r>
            <a:r>
              <a:rPr lang="en-US" altLang="zh-CN" sz="1200" b="0" i="0" u="none" strike="noStrike" kern="1200" baseline="0" dirty="0">
                <a:solidFill>
                  <a:schemeClr val="tx1"/>
                </a:solidFill>
                <a:latin typeface="+mn-lt"/>
                <a:ea typeface="+mn-ea"/>
                <a:cs typeface="+mn-cs"/>
              </a:rPr>
              <a:t>-A family page for </a:t>
            </a:r>
            <a:r>
              <a:rPr lang="en-US" altLang="zh-CN" sz="1200" b="0" i="0" u="none" strike="noStrike" kern="1200" baseline="0" dirty="0" err="1">
                <a:solidFill>
                  <a:schemeClr val="tx1"/>
                </a:solidFill>
                <a:latin typeface="+mn-lt"/>
                <a:ea typeface="+mn-ea"/>
                <a:cs typeface="+mn-cs"/>
              </a:rPr>
              <a:t>Avidin</a:t>
            </a:r>
            <a:r>
              <a:rPr lang="en-US" altLang="zh-CN" sz="1200" b="0" i="0" u="none" strike="noStrike" kern="1200" baseline="0" dirty="0">
                <a:solidFill>
                  <a:schemeClr val="tx1"/>
                </a:solidFill>
                <a:latin typeface="+mn-lt"/>
                <a:ea typeface="+mn-ea"/>
                <a:cs typeface="+mn-cs"/>
              </a:rPr>
              <a:t> (PF01382), showing the embedded contents of the associated</a:t>
            </a:r>
          </a:p>
          <a:p>
            <a:r>
              <a:rPr lang="en-US" altLang="zh-CN" sz="1200" b="0" i="0" u="none" strike="noStrike" kern="1200" baseline="0" dirty="0">
                <a:solidFill>
                  <a:schemeClr val="tx1"/>
                </a:solidFill>
                <a:latin typeface="+mn-lt"/>
                <a:ea typeface="+mn-ea"/>
                <a:cs typeface="+mn-cs"/>
              </a:rPr>
              <a:t>Wikipedia article. The ‘</a:t>
            </a:r>
            <a:r>
              <a:rPr lang="en-US" altLang="zh-CN" sz="1200" b="0" i="0" u="none" strike="noStrike" kern="1200" baseline="0" dirty="0" err="1">
                <a:solidFill>
                  <a:schemeClr val="tx1"/>
                </a:solidFill>
                <a:latin typeface="+mn-lt"/>
                <a:ea typeface="+mn-ea"/>
                <a:cs typeface="+mn-cs"/>
              </a:rPr>
              <a:t>infobox</a:t>
            </a:r>
            <a:r>
              <a:rPr lang="en-US" altLang="zh-CN" sz="1200" b="0" i="0" u="none" strike="noStrike" kern="1200" baseline="0" dirty="0">
                <a:solidFill>
                  <a:schemeClr val="tx1"/>
                </a:solidFill>
                <a:latin typeface="+mn-lt"/>
                <a:ea typeface="+mn-ea"/>
                <a:cs typeface="+mn-cs"/>
              </a:rPr>
              <a:t>’ is highlighted. (B) The ‘sunburst’ representation of the tree showing the species distribution of the </a:t>
            </a:r>
            <a:r>
              <a:rPr lang="en-US" altLang="zh-CN" sz="1200" b="0" i="0" u="none" strike="noStrike" kern="1200" baseline="0" dirty="0" err="1">
                <a:solidFill>
                  <a:schemeClr val="tx1"/>
                </a:solidFill>
                <a:latin typeface="+mn-lt"/>
                <a:ea typeface="+mn-ea"/>
                <a:cs typeface="+mn-cs"/>
              </a:rPr>
              <a:t>Pfam</a:t>
            </a:r>
            <a:r>
              <a:rPr lang="en-US" altLang="zh-CN" sz="1200" b="0" i="0" u="none" strike="noStrike" kern="1200" baseline="0" dirty="0">
                <a:solidFill>
                  <a:schemeClr val="tx1"/>
                </a:solidFill>
                <a:latin typeface="+mn-lt"/>
                <a:ea typeface="+mn-ea"/>
                <a:cs typeface="+mn-cs"/>
              </a:rPr>
              <a:t>-A family</a:t>
            </a:r>
          </a:p>
          <a:p>
            <a:r>
              <a:rPr lang="en-US" altLang="zh-CN" sz="1200" b="0" i="0" u="none" strike="noStrike" kern="1200" baseline="0" dirty="0">
                <a:solidFill>
                  <a:schemeClr val="tx1"/>
                </a:solidFill>
                <a:latin typeface="+mn-lt"/>
                <a:ea typeface="+mn-ea"/>
                <a:cs typeface="+mn-cs"/>
              </a:rPr>
              <a:t>Peptidase_M10 (PF00413). (C) The </a:t>
            </a:r>
            <a:r>
              <a:rPr lang="en-US" altLang="zh-CN" sz="1200" b="0" i="0" u="none" strike="noStrike" kern="1200" baseline="0" dirty="0" err="1">
                <a:solidFill>
                  <a:schemeClr val="tx1"/>
                </a:solidFill>
                <a:latin typeface="+mn-lt"/>
                <a:ea typeface="+mn-ea"/>
                <a:cs typeface="+mn-cs"/>
              </a:rPr>
              <a:t>PfamAlyzer</a:t>
            </a:r>
            <a:r>
              <a:rPr lang="en-US" altLang="zh-CN" sz="1200" b="0" i="0" u="none" strike="noStrike" kern="1200" baseline="0" dirty="0">
                <a:solidFill>
                  <a:schemeClr val="tx1"/>
                </a:solidFill>
                <a:latin typeface="+mn-lt"/>
                <a:ea typeface="+mn-ea"/>
                <a:cs typeface="+mn-cs"/>
              </a:rPr>
              <a:t> applet, showing the results of searching for all architectures that include the domains IMPDH and</a:t>
            </a:r>
          </a:p>
          <a:p>
            <a:r>
              <a:rPr lang="en-US" altLang="zh-CN" sz="1200" b="0" i="0" u="none" strike="noStrike" kern="1200" baseline="0" dirty="0">
                <a:solidFill>
                  <a:schemeClr val="tx1"/>
                </a:solidFill>
                <a:latin typeface="+mn-lt"/>
                <a:ea typeface="+mn-ea"/>
                <a:cs typeface="+mn-cs"/>
              </a:rPr>
              <a:t>CBS. The </a:t>
            </a:r>
            <a:r>
              <a:rPr lang="en-US" altLang="zh-CN" sz="1200" b="0" i="0" u="none" strike="noStrike" kern="1200" baseline="0" dirty="0" err="1">
                <a:solidFill>
                  <a:schemeClr val="tx1"/>
                </a:solidFill>
                <a:latin typeface="+mn-lt"/>
                <a:ea typeface="+mn-ea"/>
                <a:cs typeface="+mn-cs"/>
              </a:rPr>
              <a:t>PfamAlyzer</a:t>
            </a:r>
            <a:r>
              <a:rPr lang="en-US" altLang="zh-CN" sz="1200" b="0" i="0" u="none" strike="noStrike" kern="1200" baseline="0" dirty="0">
                <a:solidFill>
                  <a:schemeClr val="tx1"/>
                </a:solidFill>
                <a:latin typeface="+mn-lt"/>
                <a:ea typeface="+mn-ea"/>
                <a:cs typeface="+mn-cs"/>
              </a:rPr>
              <a:t> applet allows querying of </a:t>
            </a:r>
            <a:r>
              <a:rPr lang="en-US" altLang="zh-CN" sz="1200" b="0" i="0" u="none" strike="noStrike" kern="1200" baseline="0" dirty="0" err="1">
                <a:solidFill>
                  <a:schemeClr val="tx1"/>
                </a:solidFill>
                <a:latin typeface="+mn-lt"/>
                <a:ea typeface="+mn-ea"/>
                <a:cs typeface="+mn-cs"/>
              </a:rPr>
              <a:t>Pfam</a:t>
            </a:r>
            <a:r>
              <a:rPr lang="en-US" altLang="zh-CN" sz="1200" b="0" i="0" u="none" strike="noStrike" kern="1200" baseline="0" dirty="0">
                <a:solidFill>
                  <a:schemeClr val="tx1"/>
                </a:solidFill>
                <a:latin typeface="+mn-lt"/>
                <a:ea typeface="+mn-ea"/>
                <a:cs typeface="+mn-cs"/>
              </a:rPr>
              <a:t> for proteins with particular domains, domain combinations or architectures.</a:t>
            </a:r>
            <a:endParaRPr lang="zh-CN" altLang="en-US" dirty="0"/>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25</a:t>
            </a:fld>
            <a:endParaRPr lang="zh-CN" altLang="en-US"/>
          </a:p>
        </p:txBody>
      </p:sp>
    </p:spTree>
    <p:extLst>
      <p:ext uri="{BB962C8B-B14F-4D97-AF65-F5344CB8AC3E}">
        <p14:creationId xmlns:p14="http://schemas.microsoft.com/office/powerpoint/2010/main" val="3873297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17575" eaLnBrk="0" hangingPunct="0">
              <a:defRPr sz="2400" b="1">
                <a:solidFill>
                  <a:schemeClr val="tx1"/>
                </a:solidFill>
                <a:latin typeface="Comic Sans MS" pitchFamily="66" charset="0"/>
              </a:defRPr>
            </a:lvl1pPr>
            <a:lvl2pPr marL="742950" indent="-285750" defTabSz="917575" eaLnBrk="0" hangingPunct="0">
              <a:defRPr sz="2400" b="1">
                <a:solidFill>
                  <a:schemeClr val="tx1"/>
                </a:solidFill>
                <a:latin typeface="Comic Sans MS" pitchFamily="66" charset="0"/>
              </a:defRPr>
            </a:lvl2pPr>
            <a:lvl3pPr marL="1143000" indent="-228600" defTabSz="917575" eaLnBrk="0" hangingPunct="0">
              <a:defRPr sz="2400" b="1">
                <a:solidFill>
                  <a:schemeClr val="tx1"/>
                </a:solidFill>
                <a:latin typeface="Comic Sans MS" pitchFamily="66" charset="0"/>
              </a:defRPr>
            </a:lvl3pPr>
            <a:lvl4pPr marL="1600200" indent="-228600" defTabSz="917575" eaLnBrk="0" hangingPunct="0">
              <a:defRPr sz="2400" b="1">
                <a:solidFill>
                  <a:schemeClr val="tx1"/>
                </a:solidFill>
                <a:latin typeface="Comic Sans MS" pitchFamily="66" charset="0"/>
              </a:defRPr>
            </a:lvl4pPr>
            <a:lvl5pPr marL="2057400" indent="-228600" defTabSz="917575" eaLnBrk="0" hangingPunct="0">
              <a:defRPr sz="2400" b="1">
                <a:solidFill>
                  <a:schemeClr val="tx1"/>
                </a:solidFill>
                <a:latin typeface="Comic Sans MS" pitchFamily="66" charset="0"/>
              </a:defRPr>
            </a:lvl5pPr>
            <a:lvl6pPr marL="2514600" indent="-228600" defTabSz="917575" eaLnBrk="0" fontAlgn="base" hangingPunct="0">
              <a:spcBef>
                <a:spcPct val="0"/>
              </a:spcBef>
              <a:spcAft>
                <a:spcPct val="0"/>
              </a:spcAft>
              <a:defRPr sz="2400" b="1">
                <a:solidFill>
                  <a:schemeClr val="tx1"/>
                </a:solidFill>
                <a:latin typeface="Comic Sans MS" pitchFamily="66" charset="0"/>
              </a:defRPr>
            </a:lvl6pPr>
            <a:lvl7pPr marL="2971800" indent="-228600" defTabSz="917575" eaLnBrk="0" fontAlgn="base" hangingPunct="0">
              <a:spcBef>
                <a:spcPct val="0"/>
              </a:spcBef>
              <a:spcAft>
                <a:spcPct val="0"/>
              </a:spcAft>
              <a:defRPr sz="2400" b="1">
                <a:solidFill>
                  <a:schemeClr val="tx1"/>
                </a:solidFill>
                <a:latin typeface="Comic Sans MS" pitchFamily="66" charset="0"/>
              </a:defRPr>
            </a:lvl7pPr>
            <a:lvl8pPr marL="3429000" indent="-228600" defTabSz="917575" eaLnBrk="0" fontAlgn="base" hangingPunct="0">
              <a:spcBef>
                <a:spcPct val="0"/>
              </a:spcBef>
              <a:spcAft>
                <a:spcPct val="0"/>
              </a:spcAft>
              <a:defRPr sz="2400" b="1">
                <a:solidFill>
                  <a:schemeClr val="tx1"/>
                </a:solidFill>
                <a:latin typeface="Comic Sans MS" pitchFamily="66" charset="0"/>
              </a:defRPr>
            </a:lvl8pPr>
            <a:lvl9pPr marL="3886200" indent="-228600" defTabSz="917575" eaLnBrk="0" fontAlgn="base" hangingPunct="0">
              <a:spcBef>
                <a:spcPct val="0"/>
              </a:spcBef>
              <a:spcAft>
                <a:spcPct val="0"/>
              </a:spcAft>
              <a:defRPr sz="2400" b="1">
                <a:solidFill>
                  <a:schemeClr val="tx1"/>
                </a:solidFill>
                <a:latin typeface="Comic Sans MS" pitchFamily="66" charset="0"/>
              </a:defRPr>
            </a:lvl9pPr>
          </a:lstStyle>
          <a:p>
            <a:pPr eaLnBrk="1" hangingPunct="1"/>
            <a:fld id="{5C9650BB-472C-4D1B-A364-9EED4A3162B4}" type="slidenum">
              <a:rPr lang="en-GB" altLang="zh-CN" sz="1200" b="0">
                <a:latin typeface="Times New Roman" pitchFamily="18" charset="0"/>
              </a:rPr>
              <a:pPr eaLnBrk="1" hangingPunct="1"/>
              <a:t>27</a:t>
            </a:fld>
            <a:endParaRPr lang="en-GB" altLang="zh-CN" sz="1200" b="0">
              <a:latin typeface="Times New Roman" pitchFamily="18" charset="0"/>
            </a:endParaRPr>
          </a:p>
        </p:txBody>
      </p:sp>
      <p:sp>
        <p:nvSpPr>
          <p:cNvPr id="100355" name="Rectangle 2"/>
          <p:cNvSpPr>
            <a:spLocks noGrp="1" noRot="1" noChangeAspect="1" noChangeArrowheads="1" noTextEdit="1"/>
          </p:cNvSpPr>
          <p:nvPr>
            <p:ph type="sldImg"/>
          </p:nvPr>
        </p:nvSpPr>
        <p:spPr>
          <a:xfrm>
            <a:off x="1141413" y="685800"/>
            <a:ext cx="4573587" cy="3429000"/>
          </a:xfrm>
          <a:solidFill>
            <a:srgbClr val="FFFFFF"/>
          </a:solidFill>
          <a:ln/>
        </p:spPr>
      </p:sp>
      <p:sp>
        <p:nvSpPr>
          <p:cNvPr id="10035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zh-CN"/>
              <a:t>The mitochondrial p450 gene products are localised on the mitochondrial inner membrane and the GO cellular component term for this is </a:t>
            </a:r>
            <a:r>
              <a:rPr lang="en-US" altLang="zh-CN" sz="2400">
                <a:solidFill>
                  <a:srgbClr val="000000"/>
                </a:solidFill>
                <a:latin typeface="Geneva"/>
              </a:rPr>
              <a:t>mitochondrial inner membrane ; GO:0005743</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17575" eaLnBrk="0" hangingPunct="0">
              <a:defRPr sz="2400" b="1">
                <a:solidFill>
                  <a:schemeClr val="tx1"/>
                </a:solidFill>
                <a:latin typeface="Comic Sans MS" pitchFamily="66" charset="0"/>
              </a:defRPr>
            </a:lvl1pPr>
            <a:lvl2pPr marL="742950" indent="-285750" defTabSz="917575" eaLnBrk="0" hangingPunct="0">
              <a:defRPr sz="2400" b="1">
                <a:solidFill>
                  <a:schemeClr val="tx1"/>
                </a:solidFill>
                <a:latin typeface="Comic Sans MS" pitchFamily="66" charset="0"/>
              </a:defRPr>
            </a:lvl2pPr>
            <a:lvl3pPr marL="1143000" indent="-228600" defTabSz="917575" eaLnBrk="0" hangingPunct="0">
              <a:defRPr sz="2400" b="1">
                <a:solidFill>
                  <a:schemeClr val="tx1"/>
                </a:solidFill>
                <a:latin typeface="Comic Sans MS" pitchFamily="66" charset="0"/>
              </a:defRPr>
            </a:lvl3pPr>
            <a:lvl4pPr marL="1600200" indent="-228600" defTabSz="917575" eaLnBrk="0" hangingPunct="0">
              <a:defRPr sz="2400" b="1">
                <a:solidFill>
                  <a:schemeClr val="tx1"/>
                </a:solidFill>
                <a:latin typeface="Comic Sans MS" pitchFamily="66" charset="0"/>
              </a:defRPr>
            </a:lvl4pPr>
            <a:lvl5pPr marL="2057400" indent="-228600" defTabSz="917575" eaLnBrk="0" hangingPunct="0">
              <a:defRPr sz="2400" b="1">
                <a:solidFill>
                  <a:schemeClr val="tx1"/>
                </a:solidFill>
                <a:latin typeface="Comic Sans MS" pitchFamily="66" charset="0"/>
              </a:defRPr>
            </a:lvl5pPr>
            <a:lvl6pPr marL="2514600" indent="-228600" defTabSz="917575" eaLnBrk="0" fontAlgn="base" hangingPunct="0">
              <a:spcBef>
                <a:spcPct val="0"/>
              </a:spcBef>
              <a:spcAft>
                <a:spcPct val="0"/>
              </a:spcAft>
              <a:defRPr sz="2400" b="1">
                <a:solidFill>
                  <a:schemeClr val="tx1"/>
                </a:solidFill>
                <a:latin typeface="Comic Sans MS" pitchFamily="66" charset="0"/>
              </a:defRPr>
            </a:lvl6pPr>
            <a:lvl7pPr marL="2971800" indent="-228600" defTabSz="917575" eaLnBrk="0" fontAlgn="base" hangingPunct="0">
              <a:spcBef>
                <a:spcPct val="0"/>
              </a:spcBef>
              <a:spcAft>
                <a:spcPct val="0"/>
              </a:spcAft>
              <a:defRPr sz="2400" b="1">
                <a:solidFill>
                  <a:schemeClr val="tx1"/>
                </a:solidFill>
                <a:latin typeface="Comic Sans MS" pitchFamily="66" charset="0"/>
              </a:defRPr>
            </a:lvl7pPr>
            <a:lvl8pPr marL="3429000" indent="-228600" defTabSz="917575" eaLnBrk="0" fontAlgn="base" hangingPunct="0">
              <a:spcBef>
                <a:spcPct val="0"/>
              </a:spcBef>
              <a:spcAft>
                <a:spcPct val="0"/>
              </a:spcAft>
              <a:defRPr sz="2400" b="1">
                <a:solidFill>
                  <a:schemeClr val="tx1"/>
                </a:solidFill>
                <a:latin typeface="Comic Sans MS" pitchFamily="66" charset="0"/>
              </a:defRPr>
            </a:lvl8pPr>
            <a:lvl9pPr marL="3886200" indent="-228600" defTabSz="917575" eaLnBrk="0" fontAlgn="base" hangingPunct="0">
              <a:spcBef>
                <a:spcPct val="0"/>
              </a:spcBef>
              <a:spcAft>
                <a:spcPct val="0"/>
              </a:spcAft>
              <a:defRPr sz="2400" b="1">
                <a:solidFill>
                  <a:schemeClr val="tx1"/>
                </a:solidFill>
                <a:latin typeface="Comic Sans MS" pitchFamily="66" charset="0"/>
              </a:defRPr>
            </a:lvl9pPr>
          </a:lstStyle>
          <a:p>
            <a:pPr eaLnBrk="1" hangingPunct="1"/>
            <a:fld id="{7A82F784-C75F-4B51-9E42-256F954EAC2A}" type="slidenum">
              <a:rPr lang="en-GB" altLang="zh-CN" sz="1200" b="0">
                <a:latin typeface="Times New Roman" pitchFamily="18" charset="0"/>
              </a:rPr>
              <a:pPr eaLnBrk="1" hangingPunct="1"/>
              <a:t>28</a:t>
            </a:fld>
            <a:endParaRPr lang="en-GB" altLang="zh-CN" sz="1200" b="0">
              <a:latin typeface="Times New Roman" pitchFamily="18" charset="0"/>
            </a:endParaRPr>
          </a:p>
        </p:txBody>
      </p:sp>
      <p:sp>
        <p:nvSpPr>
          <p:cNvPr id="101379" name="Rectangle 2"/>
          <p:cNvSpPr>
            <a:spLocks noGrp="1" noRot="1" noChangeAspect="1" noChangeArrowheads="1" noTextEdit="1"/>
          </p:cNvSpPr>
          <p:nvPr>
            <p:ph type="sldImg"/>
          </p:nvPr>
        </p:nvSpPr>
        <p:spPr>
          <a:xfrm>
            <a:off x="1141413" y="685800"/>
            <a:ext cx="4573587" cy="3429000"/>
          </a:xfrm>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zh-CN"/>
              <a:t>The function of the gene product is described by the </a:t>
            </a:r>
            <a:r>
              <a:rPr lang="en-US" altLang="zh-CN" sz="2400" i="1">
                <a:solidFill>
                  <a:srgbClr val="000000"/>
                </a:solidFill>
                <a:latin typeface="Geneva"/>
              </a:rPr>
              <a:t>GO molecular function term:</a:t>
            </a:r>
            <a:endParaRPr lang="en-US" altLang="zh-CN" sz="2400">
              <a:solidFill>
                <a:srgbClr val="000000"/>
              </a:solidFill>
              <a:latin typeface="Geneva"/>
            </a:endParaRPr>
          </a:p>
          <a:p>
            <a:pPr eaLnBrk="1" hangingPunct="1">
              <a:spcBef>
                <a:spcPct val="0"/>
              </a:spcBef>
            </a:pPr>
            <a:r>
              <a:rPr lang="en-US" altLang="zh-CN" sz="2400">
                <a:solidFill>
                  <a:srgbClr val="000000"/>
                </a:solidFill>
                <a:latin typeface="Geneva"/>
              </a:rPr>
              <a:t>monooxygenase activity ; GO:0004497</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17575" eaLnBrk="0" hangingPunct="0">
              <a:defRPr sz="2400" b="1">
                <a:solidFill>
                  <a:schemeClr val="tx1"/>
                </a:solidFill>
                <a:latin typeface="Comic Sans MS" pitchFamily="66" charset="0"/>
              </a:defRPr>
            </a:lvl1pPr>
            <a:lvl2pPr marL="742950" indent="-285750" defTabSz="917575" eaLnBrk="0" hangingPunct="0">
              <a:defRPr sz="2400" b="1">
                <a:solidFill>
                  <a:schemeClr val="tx1"/>
                </a:solidFill>
                <a:latin typeface="Comic Sans MS" pitchFamily="66" charset="0"/>
              </a:defRPr>
            </a:lvl2pPr>
            <a:lvl3pPr marL="1143000" indent="-228600" defTabSz="917575" eaLnBrk="0" hangingPunct="0">
              <a:defRPr sz="2400" b="1">
                <a:solidFill>
                  <a:schemeClr val="tx1"/>
                </a:solidFill>
                <a:latin typeface="Comic Sans MS" pitchFamily="66" charset="0"/>
              </a:defRPr>
            </a:lvl3pPr>
            <a:lvl4pPr marL="1600200" indent="-228600" defTabSz="917575" eaLnBrk="0" hangingPunct="0">
              <a:defRPr sz="2400" b="1">
                <a:solidFill>
                  <a:schemeClr val="tx1"/>
                </a:solidFill>
                <a:latin typeface="Comic Sans MS" pitchFamily="66" charset="0"/>
              </a:defRPr>
            </a:lvl4pPr>
            <a:lvl5pPr marL="2057400" indent="-228600" defTabSz="917575" eaLnBrk="0" hangingPunct="0">
              <a:defRPr sz="2400" b="1">
                <a:solidFill>
                  <a:schemeClr val="tx1"/>
                </a:solidFill>
                <a:latin typeface="Comic Sans MS" pitchFamily="66" charset="0"/>
              </a:defRPr>
            </a:lvl5pPr>
            <a:lvl6pPr marL="2514600" indent="-228600" defTabSz="917575" eaLnBrk="0" fontAlgn="base" hangingPunct="0">
              <a:spcBef>
                <a:spcPct val="0"/>
              </a:spcBef>
              <a:spcAft>
                <a:spcPct val="0"/>
              </a:spcAft>
              <a:defRPr sz="2400" b="1">
                <a:solidFill>
                  <a:schemeClr val="tx1"/>
                </a:solidFill>
                <a:latin typeface="Comic Sans MS" pitchFamily="66" charset="0"/>
              </a:defRPr>
            </a:lvl6pPr>
            <a:lvl7pPr marL="2971800" indent="-228600" defTabSz="917575" eaLnBrk="0" fontAlgn="base" hangingPunct="0">
              <a:spcBef>
                <a:spcPct val="0"/>
              </a:spcBef>
              <a:spcAft>
                <a:spcPct val="0"/>
              </a:spcAft>
              <a:defRPr sz="2400" b="1">
                <a:solidFill>
                  <a:schemeClr val="tx1"/>
                </a:solidFill>
                <a:latin typeface="Comic Sans MS" pitchFamily="66" charset="0"/>
              </a:defRPr>
            </a:lvl7pPr>
            <a:lvl8pPr marL="3429000" indent="-228600" defTabSz="917575" eaLnBrk="0" fontAlgn="base" hangingPunct="0">
              <a:spcBef>
                <a:spcPct val="0"/>
              </a:spcBef>
              <a:spcAft>
                <a:spcPct val="0"/>
              </a:spcAft>
              <a:defRPr sz="2400" b="1">
                <a:solidFill>
                  <a:schemeClr val="tx1"/>
                </a:solidFill>
                <a:latin typeface="Comic Sans MS" pitchFamily="66" charset="0"/>
              </a:defRPr>
            </a:lvl8pPr>
            <a:lvl9pPr marL="3886200" indent="-228600" defTabSz="917575" eaLnBrk="0" fontAlgn="base" hangingPunct="0">
              <a:spcBef>
                <a:spcPct val="0"/>
              </a:spcBef>
              <a:spcAft>
                <a:spcPct val="0"/>
              </a:spcAft>
              <a:defRPr sz="2400" b="1">
                <a:solidFill>
                  <a:schemeClr val="tx1"/>
                </a:solidFill>
                <a:latin typeface="Comic Sans MS" pitchFamily="66" charset="0"/>
              </a:defRPr>
            </a:lvl9pPr>
          </a:lstStyle>
          <a:p>
            <a:pPr eaLnBrk="1" hangingPunct="1"/>
            <a:fld id="{02C58CC1-0431-4391-B34B-6DFC90EC5F93}" type="slidenum">
              <a:rPr lang="en-GB" altLang="zh-CN" sz="1200" b="0">
                <a:latin typeface="Times New Roman" pitchFamily="18" charset="0"/>
              </a:rPr>
              <a:pPr eaLnBrk="1" hangingPunct="1"/>
              <a:t>29</a:t>
            </a:fld>
            <a:endParaRPr lang="en-GB" altLang="zh-CN" sz="1200" b="0">
              <a:latin typeface="Times New Roman" pitchFamily="18" charset="0"/>
            </a:endParaRPr>
          </a:p>
        </p:txBody>
      </p:sp>
      <p:sp>
        <p:nvSpPr>
          <p:cNvPr id="102403" name="Rectangle 2"/>
          <p:cNvSpPr>
            <a:spLocks noGrp="1" noRot="1" noChangeAspect="1" noChangeArrowheads="1" noTextEdit="1"/>
          </p:cNvSpPr>
          <p:nvPr>
            <p:ph type="sldImg"/>
          </p:nvPr>
        </p:nvSpPr>
        <p:spPr>
          <a:xfrm>
            <a:off x="1141413" y="685800"/>
            <a:ext cx="4573587" cy="3429000"/>
          </a:xfrm>
          <a:solidFill>
            <a:srgbClr val="FFFFFF"/>
          </a:solidFill>
          <a:ln/>
        </p:spPr>
      </p:sp>
      <p:sp>
        <p:nvSpPr>
          <p:cNvPr id="10240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zh-CN"/>
              <a:t>The process in which the gene product is involved is </a:t>
            </a:r>
            <a:r>
              <a:rPr lang="en-US" altLang="zh-CN" sz="2400" i="1">
                <a:solidFill>
                  <a:srgbClr val="000000"/>
                </a:solidFill>
                <a:latin typeface="Geneva"/>
              </a:rPr>
              <a:t>GO biological process term:</a:t>
            </a:r>
          </a:p>
          <a:p>
            <a:pPr eaLnBrk="1" hangingPunct="1">
              <a:spcBef>
                <a:spcPct val="0"/>
              </a:spcBef>
            </a:pPr>
            <a:r>
              <a:rPr lang="en-US" altLang="zh-CN" sz="2400">
                <a:solidFill>
                  <a:srgbClr val="000000"/>
                </a:solidFill>
                <a:latin typeface="Geneva"/>
              </a:rPr>
              <a:t>electron transport ; GO:0006118</a:t>
            </a:r>
          </a:p>
          <a:p>
            <a:pPr eaLnBrk="1" hangingPunct="1">
              <a:spcBef>
                <a:spcPct val="0"/>
              </a:spcBef>
            </a:pPr>
            <a:endParaRPr lang="en-US" altLang="zh-CN" sz="2400">
              <a:solidFill>
                <a:srgbClr val="000000"/>
              </a:solidFill>
              <a:latin typeface="Geneva"/>
            </a:endParaRPr>
          </a:p>
          <a:p>
            <a:pPr eaLnBrk="1" hangingPunct="1">
              <a:spcBef>
                <a:spcPct val="0"/>
              </a:spcBef>
            </a:pPr>
            <a:r>
              <a:rPr lang="en-US" altLang="zh-CN" sz="2400">
                <a:solidFill>
                  <a:srgbClr val="000000"/>
                </a:solidFill>
                <a:latin typeface="Geneva"/>
              </a:rPr>
              <a:t>In this way you can see that many aspects of a single gene product can be recorded simply by annotating it to the three ontologies.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5E1358-E753-4EFA-BE0B-1264C45D63D8}" type="slidenum">
              <a:rPr lang="en-GB" altLang="zh-CN"/>
              <a:pPr/>
              <a:t>30</a:t>
            </a:fld>
            <a:endParaRPr lang="en-GB" altLang="zh-CN"/>
          </a:p>
        </p:txBody>
      </p:sp>
      <p:sp>
        <p:nvSpPr>
          <p:cNvPr id="560130" name="Rectangle 2"/>
          <p:cNvSpPr>
            <a:spLocks noGrp="1" noRot="1" noChangeAspect="1" noChangeArrowheads="1" noTextEdit="1"/>
          </p:cNvSpPr>
          <p:nvPr>
            <p:ph type="sldImg"/>
          </p:nvPr>
        </p:nvSpPr>
        <p:spPr>
          <a:xfrm>
            <a:off x="1141413" y="685800"/>
            <a:ext cx="4572000" cy="3429000"/>
          </a:xfrm>
          <a:ln/>
        </p:spPr>
      </p:sp>
      <p:sp>
        <p:nvSpPr>
          <p:cNvPr id="560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我介绍的内容主要包括以下几个方面</a:t>
            </a:r>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2</a:t>
            </a:fld>
            <a:endParaRPr lang="zh-CN" altLang="en-US"/>
          </a:p>
        </p:txBody>
      </p:sp>
    </p:spTree>
    <p:extLst>
      <p:ext uri="{BB962C8B-B14F-4D97-AF65-F5344CB8AC3E}">
        <p14:creationId xmlns:p14="http://schemas.microsoft.com/office/powerpoint/2010/main" val="2280938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什么是功能注释</a:t>
            </a:r>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3</a:t>
            </a:fld>
            <a:endParaRPr lang="zh-CN" altLang="en-US"/>
          </a:p>
        </p:txBody>
      </p:sp>
    </p:spTree>
    <p:extLst>
      <p:ext uri="{BB962C8B-B14F-4D97-AF65-F5344CB8AC3E}">
        <p14:creationId xmlns:p14="http://schemas.microsoft.com/office/powerpoint/2010/main" val="2184011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我们把基因组拼接可以看作是，将撕碎的纸片拼成原来的完整的一张纸。</a:t>
            </a:r>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4</a:t>
            </a:fld>
            <a:endParaRPr lang="zh-CN" altLang="en-US"/>
          </a:p>
        </p:txBody>
      </p:sp>
    </p:spTree>
    <p:extLst>
      <p:ext uri="{BB962C8B-B14F-4D97-AF65-F5344CB8AC3E}">
        <p14:creationId xmlns:p14="http://schemas.microsoft.com/office/powerpoint/2010/main" val="2882764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基因预测相当于找出纸片上的单词</a:t>
            </a:r>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5</a:t>
            </a:fld>
            <a:endParaRPr lang="zh-CN" altLang="en-US"/>
          </a:p>
        </p:txBody>
      </p:sp>
    </p:spTree>
    <p:extLst>
      <p:ext uri="{BB962C8B-B14F-4D97-AF65-F5344CB8AC3E}">
        <p14:creationId xmlns:p14="http://schemas.microsoft.com/office/powerpoint/2010/main" val="286813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而功能注释就是找出每个单词的含义，在这个过程中，字典相当于功能注释的数据库，而查找的方法就是功能注释的工具。那么，在生物序列的注释中，需要什么样的信息进行功能注释呢？</a:t>
            </a:r>
          </a:p>
        </p:txBody>
      </p:sp>
      <p:sp>
        <p:nvSpPr>
          <p:cNvPr id="4" name="灯片编号占位符 3"/>
          <p:cNvSpPr>
            <a:spLocks noGrp="1"/>
          </p:cNvSpPr>
          <p:nvPr>
            <p:ph type="sldNum" sz="quarter" idx="10"/>
          </p:nvPr>
        </p:nvSpPr>
        <p:spPr/>
        <p:txBody>
          <a:bodyPr/>
          <a:lstStyle/>
          <a:p>
            <a:pPr>
              <a:defRPr/>
            </a:pPr>
            <a:fld id="{FA49E4EE-EB65-4889-9EAE-7F7DE150D6AF}" type="slidenum">
              <a:rPr lang="en-US" smtClean="0"/>
              <a:pPr>
                <a:defRPr/>
              </a:pPr>
              <a:t>6</a:t>
            </a:fld>
            <a:endParaRPr lang="en-US"/>
          </a:p>
        </p:txBody>
      </p:sp>
    </p:spTree>
    <p:extLst>
      <p:ext uri="{BB962C8B-B14F-4D97-AF65-F5344CB8AC3E}">
        <p14:creationId xmlns:p14="http://schemas.microsoft.com/office/powerpoint/2010/main" val="2832930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主要有一下四个方面，首先是以序列为基础的方法，以结构为基础的方法，以</a:t>
            </a:r>
            <a:r>
              <a:rPr lang="en-US" altLang="zh-CN" dirty="0"/>
              <a:t>motif</a:t>
            </a:r>
            <a:r>
              <a:rPr lang="zh-CN" altLang="en-US" dirty="0"/>
              <a:t>为基础的方法和相关分析的方法。</a:t>
            </a:r>
            <a:endParaRPr lang="en-US" altLang="zh-CN" dirty="0"/>
          </a:p>
          <a:p>
            <a:r>
              <a:rPr lang="zh-CN" altLang="en-US" dirty="0"/>
              <a:t>在这四种方法中，最长用的是以序列为基础的方法和以结构为基础的方法，相应的生物信息工具有</a:t>
            </a:r>
            <a:r>
              <a:rPr lang="en-US" altLang="zh-CN" dirty="0"/>
              <a:t>BLAST</a:t>
            </a:r>
            <a:r>
              <a:rPr lang="zh-CN" altLang="en-US" dirty="0"/>
              <a:t>和</a:t>
            </a:r>
            <a:r>
              <a:rPr lang="en-US" altLang="zh-CN" dirty="0"/>
              <a:t>HMMER</a:t>
            </a:r>
            <a:r>
              <a:rPr lang="zh-CN" altLang="en-US" dirty="0"/>
              <a:t>。</a:t>
            </a:r>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7</a:t>
            </a:fld>
            <a:endParaRPr lang="zh-CN" altLang="en-US"/>
          </a:p>
        </p:txBody>
      </p:sp>
    </p:spTree>
    <p:extLst>
      <p:ext uri="{BB962C8B-B14F-4D97-AF65-F5344CB8AC3E}">
        <p14:creationId xmlns:p14="http://schemas.microsoft.com/office/powerpoint/2010/main" val="3039460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8</a:t>
            </a:fld>
            <a:endParaRPr lang="zh-CN" altLang="en-US"/>
          </a:p>
        </p:txBody>
      </p:sp>
    </p:spTree>
    <p:extLst>
      <p:ext uri="{BB962C8B-B14F-4D97-AF65-F5344CB8AC3E}">
        <p14:creationId xmlns:p14="http://schemas.microsoft.com/office/powerpoint/2010/main" val="3264771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通过序列相似性挖掘生物功能是最有效的工具。早在古希腊，人们通过</a:t>
            </a:r>
            <a:r>
              <a:rPr lang="en-US" altLang="zh-CN" dirty="0" err="1"/>
              <a:t>rosetta</a:t>
            </a:r>
            <a:r>
              <a:rPr lang="en-US" altLang="zh-CN" baseline="0" dirty="0"/>
              <a:t> stone</a:t>
            </a:r>
            <a:r>
              <a:rPr lang="zh-CN" altLang="en-US" baseline="0" dirty="0"/>
              <a:t>通过相似比较的方法解读埃及的象形文字。现如今，我们用序列比较来分析生物序列。为什么生物序列间具有相似性呢？这就涉及到了分子进化。生物序列比如蛋白具有重要的功能，来维系生物的生存，而</a:t>
            </a:r>
            <a:r>
              <a:rPr lang="en-US" altLang="zh-CN" baseline="0" dirty="0"/>
              <a:t>DNA</a:t>
            </a:r>
            <a:r>
              <a:rPr lang="zh-CN" altLang="en-US" baseline="0" dirty="0"/>
              <a:t>序列发生随即突变，这就导致生物序列在物种间具有差异性，同时也是保守的。而</a:t>
            </a:r>
            <a:r>
              <a:rPr lang="en-US" altLang="zh-CN" baseline="0" dirty="0"/>
              <a:t>BLAST</a:t>
            </a:r>
            <a:r>
              <a:rPr lang="zh-CN" altLang="en-US" baseline="0" dirty="0"/>
              <a:t>算法就是通过序列相似性寻找同源基因的方法。</a:t>
            </a:r>
            <a:endParaRPr lang="zh-CN" altLang="en-US" dirty="0"/>
          </a:p>
        </p:txBody>
      </p:sp>
      <p:sp>
        <p:nvSpPr>
          <p:cNvPr id="4" name="灯片编号占位符 3"/>
          <p:cNvSpPr>
            <a:spLocks noGrp="1"/>
          </p:cNvSpPr>
          <p:nvPr>
            <p:ph type="sldNum" sz="quarter" idx="10"/>
          </p:nvPr>
        </p:nvSpPr>
        <p:spPr/>
        <p:txBody>
          <a:bodyPr/>
          <a:lstStyle/>
          <a:p>
            <a:fld id="{4D8F5A56-05F7-47B6-A63C-7F167DA94979}" type="slidenum">
              <a:rPr lang="zh-CN" altLang="en-US" smtClean="0"/>
              <a:pPr/>
              <a:t>9</a:t>
            </a:fld>
            <a:endParaRPr lang="zh-CN" altLang="en-US"/>
          </a:p>
        </p:txBody>
      </p:sp>
    </p:spTree>
    <p:extLst>
      <p:ext uri="{BB962C8B-B14F-4D97-AF65-F5344CB8AC3E}">
        <p14:creationId xmlns:p14="http://schemas.microsoft.com/office/powerpoint/2010/main" val="149465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4158271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1617179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73270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63816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11155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3586881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3772249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78534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83556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1394343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CF6DB1E-8CDC-416A-9CE9-4424AC9078A6}" type="datetimeFigureOut">
              <a:rPr lang="zh-CN" altLang="en-US" smtClean="0"/>
              <a:pPr/>
              <a:t>2020/3/10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388329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6DB1E-8CDC-416A-9CE9-4424AC9078A6}" type="datetimeFigureOut">
              <a:rPr lang="zh-CN" altLang="en-US" smtClean="0"/>
              <a:pPr/>
              <a:t>2020/3/10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A957D-21D4-49AB-89F2-2310C2D6F81B}" type="slidenum">
              <a:rPr lang="zh-CN" altLang="en-US" smtClean="0"/>
              <a:pPr/>
              <a:t>‹#›</a:t>
            </a:fld>
            <a:endParaRPr lang="zh-CN" altLang="en-US"/>
          </a:p>
        </p:txBody>
      </p:sp>
    </p:spTree>
    <p:extLst>
      <p:ext uri="{BB962C8B-B14F-4D97-AF65-F5344CB8AC3E}">
        <p14:creationId xmlns:p14="http://schemas.microsoft.com/office/powerpoint/2010/main" val="758330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hmmer.janelia.org/search/hmmsca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hmmer.janelia.org/search/phmmer" TargetMode="External"/><Relationship Id="rId5" Type="http://schemas.openxmlformats.org/officeDocument/2006/relationships/hyperlink" Target="http://hmmer.janelia.org/search/jackhmmer" TargetMode="External"/><Relationship Id="rId4" Type="http://schemas.openxmlformats.org/officeDocument/2006/relationships/hyperlink" Target="http://hmmer.janelia.org/search/hmmsearc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2.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6.jpeg"/><Relationship Id="rId19"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hyperlink" Target="http://rest.kegg.jp/info/pathway" TargetMode="External"/><Relationship Id="rId1" Type="http://schemas.openxmlformats.org/officeDocument/2006/relationships/slideLayout" Target="../slideLayouts/slideLayout2.xml"/><Relationship Id="rId6" Type="http://schemas.openxmlformats.org/officeDocument/2006/relationships/hyperlink" Target="http://rest.kegg.jp/get/map00010/image" TargetMode="External"/><Relationship Id="rId5" Type="http://schemas.openxmlformats.org/officeDocument/2006/relationships/image" Target="../media/image55.png"/><Relationship Id="rId4" Type="http://schemas.openxmlformats.org/officeDocument/2006/relationships/hyperlink" Target="http://rest.kegg.jp/list/pathwa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rest.kegg.jp/link/hsa/hsa00010" TargetMode="Externa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rest.kegg.jp/get/map00010/imag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Gene Functional Annotation Tools and Databases</a:t>
            </a:r>
            <a:endParaRPr lang="zh-CN" altLang="en-US" dirty="0"/>
          </a:p>
        </p:txBody>
      </p:sp>
      <p:sp>
        <p:nvSpPr>
          <p:cNvPr id="3" name="副标题 2"/>
          <p:cNvSpPr>
            <a:spLocks noGrp="1"/>
          </p:cNvSpPr>
          <p:nvPr>
            <p:ph type="subTitle" idx="1"/>
          </p:nvPr>
        </p:nvSpPr>
        <p:spPr/>
        <p:txBody>
          <a:bodyPr>
            <a:normAutofit/>
          </a:bodyPr>
          <a:lstStyle/>
          <a:p>
            <a:pPr algn="r"/>
            <a:r>
              <a:rPr lang="en-US" altLang="zh-CN" sz="2000" dirty="0"/>
              <a:t>zhangmin@novogene.cn</a:t>
            </a:r>
            <a:endParaRPr lang="zh-CN" altLang="en-US" sz="2000" dirty="0"/>
          </a:p>
        </p:txBody>
      </p:sp>
      <p:pic>
        <p:nvPicPr>
          <p:cNvPr id="3074" name="Picture 2" descr="E:\宣讲\培训\Novogene-Logo第1代.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676400" cy="7144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7"/>
          <p:cNvSpPr txBox="1"/>
          <p:nvPr/>
        </p:nvSpPr>
        <p:spPr>
          <a:xfrm>
            <a:off x="5143504" y="107133"/>
            <a:ext cx="3929058"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r>
              <a:rPr lang="en-US" b="1" i="1" dirty="0">
                <a:latin typeface="Times New Roman" pitchFamily="18" charset="0"/>
                <a:cs typeface="Times New Roman" pitchFamily="18" charset="0"/>
              </a:rPr>
              <a:t>Providing advanced genomic solutions! </a:t>
            </a:r>
            <a:endParaRPr lang="zh-CN" altLang="en-US" b="1" i="1" dirty="0">
              <a:latin typeface="Times New Roman" pitchFamily="18" charset="0"/>
              <a:cs typeface="Times New Roman" pitchFamily="18" charset="0"/>
            </a:endParaRPr>
          </a:p>
        </p:txBody>
      </p:sp>
    </p:spTree>
    <p:extLst>
      <p:ext uri="{BB962C8B-B14F-4D97-AF65-F5344CB8AC3E}">
        <p14:creationId xmlns:p14="http://schemas.microsoft.com/office/powerpoint/2010/main" val="1871500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pPr algn="ctr">
              <a:defRPr/>
            </a:pPr>
            <a:r>
              <a:rPr lang="en-US" sz="3600" b="1" dirty="0">
                <a:latin typeface="+mn-lt"/>
              </a:rPr>
              <a:t>B</a:t>
            </a:r>
            <a:r>
              <a:rPr lang="en-US" sz="3600" dirty="0">
                <a:latin typeface="+mn-lt"/>
              </a:rPr>
              <a:t>asic </a:t>
            </a:r>
            <a:r>
              <a:rPr lang="en-US" sz="3600" b="1" dirty="0">
                <a:latin typeface="+mn-lt"/>
              </a:rPr>
              <a:t>L</a:t>
            </a:r>
            <a:r>
              <a:rPr lang="en-US" sz="3600" dirty="0">
                <a:latin typeface="+mn-lt"/>
              </a:rPr>
              <a:t>ocal </a:t>
            </a:r>
            <a:r>
              <a:rPr lang="en-US" sz="3600" b="1" dirty="0">
                <a:latin typeface="+mn-lt"/>
              </a:rPr>
              <a:t>A</a:t>
            </a:r>
            <a:r>
              <a:rPr lang="en-US" sz="3600" dirty="0">
                <a:latin typeface="+mn-lt"/>
              </a:rPr>
              <a:t>lignment </a:t>
            </a:r>
            <a:r>
              <a:rPr lang="en-US" sz="3600" b="1" dirty="0">
                <a:latin typeface="+mn-lt"/>
              </a:rPr>
              <a:t>S</a:t>
            </a:r>
            <a:r>
              <a:rPr lang="en-US" sz="3600" dirty="0">
                <a:latin typeface="+mn-lt"/>
              </a:rPr>
              <a:t>earch </a:t>
            </a:r>
            <a:r>
              <a:rPr lang="en-US" sz="3600" b="1" dirty="0">
                <a:latin typeface="+mn-lt"/>
              </a:rPr>
              <a:t>T</a:t>
            </a:r>
            <a:r>
              <a:rPr lang="en-US" sz="3600" dirty="0">
                <a:latin typeface="+mn-lt"/>
              </a:rPr>
              <a:t>ool</a:t>
            </a:r>
          </a:p>
        </p:txBody>
      </p:sp>
      <p:sp>
        <p:nvSpPr>
          <p:cNvPr id="7171" name="Content Placeholder 2"/>
          <p:cNvSpPr>
            <a:spLocks noGrp="1"/>
          </p:cNvSpPr>
          <p:nvPr>
            <p:ph sz="half" idx="2"/>
          </p:nvPr>
        </p:nvSpPr>
        <p:spPr>
          <a:xfrm>
            <a:off x="304800" y="1440498"/>
            <a:ext cx="4040188" cy="3951288"/>
          </a:xfrm>
        </p:spPr>
        <p:txBody>
          <a:bodyPr>
            <a:normAutofit/>
          </a:bodyPr>
          <a:lstStyle/>
          <a:p>
            <a:pPr marL="462915" indent="-462915">
              <a:buFont typeface="+mj-lt"/>
              <a:buAutoNum type="arabicPeriod"/>
            </a:pPr>
            <a:r>
              <a:rPr lang="en-US" dirty="0"/>
              <a:t>Divide a query sequence into short chunks called </a:t>
            </a:r>
            <a:r>
              <a:rPr lang="en-US" i="1" dirty="0"/>
              <a:t>words</a:t>
            </a:r>
            <a:r>
              <a:rPr lang="en-US" dirty="0"/>
              <a:t>,</a:t>
            </a:r>
          </a:p>
          <a:p>
            <a:pPr marL="462915" indent="-462915">
              <a:buFont typeface="+mj-lt"/>
              <a:buAutoNum type="arabicPeriod"/>
            </a:pPr>
            <a:r>
              <a:rPr lang="en-US" dirty="0"/>
              <a:t>Look for exact matches</a:t>
            </a:r>
          </a:p>
          <a:p>
            <a:pPr marL="462915" indent="-462915">
              <a:buFont typeface="+mj-lt"/>
              <a:buAutoNum type="arabicPeriod"/>
            </a:pPr>
            <a:r>
              <a:rPr lang="en-US" dirty="0"/>
              <a:t>in case of hit try extending the alignment</a:t>
            </a:r>
          </a:p>
        </p:txBody>
      </p:sp>
      <p:pic>
        <p:nvPicPr>
          <p:cNvPr id="8"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343400" y="1371600"/>
            <a:ext cx="4732020" cy="474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84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t>Statistical assessment</a:t>
            </a:r>
            <a:endParaRPr lang="en-US" dirty="0"/>
          </a:p>
        </p:txBody>
      </p:sp>
      <mc:AlternateContent xmlns:mc="http://schemas.openxmlformats.org/markup-compatibility/2006" xmlns:a14="http://schemas.microsoft.com/office/drawing/2010/main">
        <mc:Choice Requires="a14">
          <p:sp>
            <p:nvSpPr>
              <p:cNvPr id="9219" name="Content Placeholder 2"/>
              <p:cNvSpPr>
                <a:spLocks noGrp="1"/>
              </p:cNvSpPr>
              <p:nvPr>
                <p:ph idx="1"/>
              </p:nvPr>
            </p:nvSpPr>
            <p:spPr>
              <a:ln>
                <a:solidFill>
                  <a:schemeClr val="bg1"/>
                </a:solid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US" sz="2400" dirty="0"/>
                  <a:t>E-value: </a:t>
                </a:r>
                <a14:m>
                  <m:oMath xmlns:m="http://schemas.openxmlformats.org/officeDocument/2006/math">
                    <m:r>
                      <a:rPr lang="en-US" sz="2400" i="1">
                        <a:latin typeface="Cambria Math"/>
                      </a:rPr>
                      <m:t>𝐸</m:t>
                    </m:r>
                    <m:r>
                      <a:rPr lang="en-US" sz="2400" i="1">
                        <a:latin typeface="Cambria Math"/>
                      </a:rPr>
                      <m:t>=</m:t>
                    </m:r>
                    <m:r>
                      <a:rPr lang="en-US" sz="2400" i="1">
                        <a:latin typeface="Cambria Math"/>
                      </a:rPr>
                      <m:t>𝑚</m:t>
                    </m:r>
                    <m:r>
                      <a:rPr lang="en-US" sz="2400" i="1">
                        <a:latin typeface="Cambria Math"/>
                      </a:rPr>
                      <m:t> ×</m:t>
                    </m:r>
                    <m:r>
                      <a:rPr lang="en-US" sz="2400" i="1">
                        <a:latin typeface="Cambria Math"/>
                        <a:ea typeface="Cambria Math"/>
                      </a:rPr>
                      <m:t>𝑛</m:t>
                    </m:r>
                    <m:r>
                      <a:rPr lang="en-US" sz="2400" i="1">
                        <a:latin typeface="Cambria Math"/>
                        <a:ea typeface="Cambria Math"/>
                      </a:rPr>
                      <m:t>×</m:t>
                    </m:r>
                    <m:r>
                      <a:rPr lang="en-US" sz="2400" i="1">
                        <a:latin typeface="Cambria Math"/>
                        <a:ea typeface="Cambria Math"/>
                      </a:rPr>
                      <m:t>𝑃</m:t>
                    </m:r>
                  </m:oMath>
                </a14:m>
                <a:br>
                  <a:rPr lang="en-US" sz="2400" dirty="0">
                    <a:ea typeface="Cambria Math"/>
                  </a:rPr>
                </a:br>
                <a:r>
                  <a:rPr lang="en-US" sz="2400" dirty="0"/>
                  <a:t>where,</a:t>
                </a:r>
              </a:p>
              <a:p>
                <a:pPr marL="0" indent="0">
                  <a:buNone/>
                </a:pPr>
                <a14:m>
                  <m:oMath xmlns:m="http://schemas.openxmlformats.org/officeDocument/2006/math">
                    <m:r>
                      <a:rPr lang="en-US" sz="2400" i="1">
                        <a:latin typeface="Cambria Math"/>
                      </a:rPr>
                      <m:t>𝑚</m:t>
                    </m:r>
                  </m:oMath>
                </a14:m>
                <a:r>
                  <a:rPr lang="en-US" sz="2400" dirty="0">
                    <a:ea typeface="Cambria Math"/>
                  </a:rPr>
                  <a:t> = Total number of residues in the database</a:t>
                </a:r>
              </a:p>
              <a:p>
                <a:pPr marL="0" indent="0">
                  <a:buNone/>
                </a:pPr>
                <a14:m>
                  <m:oMath xmlns:m="http://schemas.openxmlformats.org/officeDocument/2006/math">
                    <m:r>
                      <a:rPr lang="en-US" sz="2400" i="1">
                        <a:latin typeface="Cambria Math"/>
                        <a:ea typeface="Cambria Math"/>
                      </a:rPr>
                      <m:t>𝑛</m:t>
                    </m:r>
                  </m:oMath>
                </a14:m>
                <a:r>
                  <a:rPr lang="en-US" sz="2400" dirty="0"/>
                  <a:t>  = Number of residues in the query sequence</a:t>
                </a:r>
              </a:p>
              <a:p>
                <a:pPr marL="0" indent="0">
                  <a:buNone/>
                </a:pPr>
                <a14:m>
                  <m:oMath xmlns:m="http://schemas.openxmlformats.org/officeDocument/2006/math">
                    <m:r>
                      <a:rPr lang="en-US" sz="2400" i="1">
                        <a:latin typeface="Cambria Math"/>
                        <a:ea typeface="Cambria Math"/>
                      </a:rPr>
                      <m:t>𝑃</m:t>
                    </m:r>
                  </m:oMath>
                </a14:m>
                <a:r>
                  <a:rPr lang="en-US" sz="2400" dirty="0"/>
                  <a:t>  = Probability that an HSP alignment is a result of random chance</a:t>
                </a:r>
              </a:p>
              <a:p>
                <a:pPr marL="0" indent="0">
                  <a:buNone/>
                </a:pPr>
                <a:r>
                  <a:rPr lang="en-US" sz="2400" dirty="0"/>
                  <a:t>For e.g., </a:t>
                </a:r>
                <a14:m>
                  <m:oMath xmlns:m="http://schemas.openxmlformats.org/officeDocument/2006/math">
                    <m:r>
                      <a:rPr lang="en-US" sz="2400" i="1">
                        <a:latin typeface="Cambria Math"/>
                      </a:rPr>
                      <m:t>𝑚</m:t>
                    </m:r>
                    <m:r>
                      <a:rPr lang="en-US" sz="2400" i="1">
                        <a:latin typeface="Cambria Math"/>
                      </a:rPr>
                      <m:t>=1 ×</m:t>
                    </m:r>
                    <m:sSup>
                      <m:sSupPr>
                        <m:ctrlPr>
                          <a:rPr lang="en-US" sz="2400" i="1">
                            <a:latin typeface="Cambria Math" panose="02040503050406030204" pitchFamily="18" charset="0"/>
                            <a:ea typeface="Cambria Math"/>
                          </a:rPr>
                        </m:ctrlPr>
                      </m:sSupPr>
                      <m:e>
                        <m:r>
                          <a:rPr lang="en-US" sz="2400" i="1">
                            <a:latin typeface="Cambria Math"/>
                            <a:ea typeface="Cambria Math"/>
                          </a:rPr>
                          <m:t>10</m:t>
                        </m:r>
                      </m:e>
                      <m:sup>
                        <m:r>
                          <a:rPr lang="en-US" sz="2400" i="1">
                            <a:latin typeface="Cambria Math"/>
                            <a:ea typeface="Cambria Math"/>
                          </a:rPr>
                          <m:t>20</m:t>
                        </m:r>
                      </m:sup>
                    </m:sSup>
                  </m:oMath>
                </a14:m>
                <a:r>
                  <a:rPr lang="en-US" sz="2400" dirty="0">
                    <a:ea typeface="Cambria Math"/>
                  </a:rPr>
                  <a:t>, </a:t>
                </a:r>
                <a14:m>
                  <m:oMath xmlns:m="http://schemas.openxmlformats.org/officeDocument/2006/math">
                    <m:r>
                      <a:rPr lang="en-US" sz="2400" i="1">
                        <a:latin typeface="Cambria Math"/>
                        <a:ea typeface="Cambria Math"/>
                      </a:rPr>
                      <m:t>𝑛</m:t>
                    </m:r>
                    <m:r>
                      <a:rPr lang="en-US" sz="2400" i="1">
                        <a:latin typeface="Cambria Math"/>
                      </a:rPr>
                      <m:t>=1</m:t>
                    </m:r>
                    <m:r>
                      <a:rPr lang="en-US" sz="2400">
                        <a:latin typeface="Cambria Math"/>
                      </a:rPr>
                      <m:t>00</m:t>
                    </m:r>
                    <m:r>
                      <a:rPr lang="en-US" sz="2400">
                        <a:latin typeface="Cambria Math"/>
                        <a:ea typeface="Cambria Math"/>
                      </a:rPr>
                      <m:t> , </m:t>
                    </m:r>
                    <m:r>
                      <a:rPr lang="en-US" sz="2400" i="1">
                        <a:latin typeface="Cambria Math"/>
                        <a:ea typeface="Cambria Math"/>
                      </a:rPr>
                      <m:t>𝑃</m:t>
                    </m:r>
                    <m:r>
                      <a:rPr lang="en-US" sz="2400" i="1">
                        <a:latin typeface="Cambria Math"/>
                      </a:rPr>
                      <m:t>=1 </m:t>
                    </m:r>
                    <m:r>
                      <a:rPr lang="en-US" sz="2400" i="1">
                        <a:latin typeface="Cambria Math"/>
                        <a:ea typeface="Cambria Math"/>
                      </a:rPr>
                      <m:t>×</m:t>
                    </m:r>
                    <m:sSup>
                      <m:sSupPr>
                        <m:ctrlPr>
                          <a:rPr lang="en-US" sz="2400" i="1">
                            <a:latin typeface="Cambria Math" panose="02040503050406030204" pitchFamily="18" charset="0"/>
                            <a:ea typeface="Cambria Math"/>
                          </a:rPr>
                        </m:ctrlPr>
                      </m:sSupPr>
                      <m:e>
                        <m:r>
                          <a:rPr lang="en-US" sz="2400" i="1">
                            <a:latin typeface="Cambria Math"/>
                            <a:ea typeface="Cambria Math"/>
                          </a:rPr>
                          <m:t>10</m:t>
                        </m:r>
                      </m:e>
                      <m:sup>
                        <m:r>
                          <a:rPr lang="en-US" sz="2400" i="1">
                            <a:latin typeface="Cambria Math"/>
                            <a:ea typeface="Cambria Math"/>
                          </a:rPr>
                          <m:t>−20</m:t>
                        </m:r>
                      </m:sup>
                    </m:sSup>
                  </m:oMath>
                </a14:m>
                <a:endParaRPr lang="en-US" sz="2400"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a:rPr>
                        <m:t>⇒</m:t>
                      </m:r>
                      <m:r>
                        <a:rPr lang="en-US" sz="2400" i="1">
                          <a:latin typeface="Cambria Math"/>
                        </a:rPr>
                        <m:t>𝐸</m:t>
                      </m:r>
                      <m:r>
                        <a:rPr lang="en-US" sz="2400" i="1">
                          <a:latin typeface="Cambria Math"/>
                        </a:rPr>
                        <m:t>=1 ×</m:t>
                      </m:r>
                      <m:sSup>
                        <m:sSupPr>
                          <m:ctrlPr>
                            <a:rPr lang="en-US" sz="2400" i="1">
                              <a:latin typeface="Cambria Math" panose="02040503050406030204" pitchFamily="18" charset="0"/>
                              <a:ea typeface="Cambria Math"/>
                            </a:rPr>
                          </m:ctrlPr>
                        </m:sSupPr>
                        <m:e>
                          <m:r>
                            <a:rPr lang="en-US" sz="2400" i="1">
                              <a:latin typeface="Cambria Math"/>
                              <a:ea typeface="Cambria Math"/>
                            </a:rPr>
                            <m:t>10</m:t>
                          </m:r>
                        </m:e>
                        <m:sup>
                          <m:r>
                            <a:rPr lang="en-US" sz="2400" i="1">
                              <a:latin typeface="Cambria Math"/>
                              <a:ea typeface="Cambria Math"/>
                            </a:rPr>
                            <m:t>−6</m:t>
                          </m:r>
                        </m:sup>
                      </m:sSup>
                    </m:oMath>
                  </m:oMathPara>
                </a14:m>
                <a:endParaRPr lang="en-US" sz="2400" baseline="30000" dirty="0">
                  <a:ea typeface="Cambria Math"/>
                </a:endParaRPr>
              </a:p>
            </p:txBody>
          </p:sp>
        </mc:Choice>
        <mc:Fallback xmlns="">
          <p:sp>
            <p:nvSpPr>
              <p:cNvPr id="9219"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0" t="-804"/>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198933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t>Different flavors!</a:t>
            </a:r>
            <a:endParaRPr lang="en-US" dirty="0"/>
          </a:p>
        </p:txBody>
      </p:sp>
      <p:sp>
        <p:nvSpPr>
          <p:cNvPr id="9219" name="Content Placeholder 2"/>
          <p:cNvSpPr>
            <a:spLocks noGrp="1"/>
          </p:cNvSpPr>
          <p:nvPr>
            <p:ph idx="1"/>
          </p:nvPr>
        </p:nvSpPr>
        <p:spPr/>
        <p:txBody>
          <a:bodyPr>
            <a:normAutofit fontScale="92500" lnSpcReduction="10000"/>
          </a:bodyPr>
          <a:lstStyle/>
          <a:p>
            <a:r>
              <a:rPr lang="en-US" sz="2500" dirty="0"/>
              <a:t>BLASTN</a:t>
            </a:r>
          </a:p>
          <a:p>
            <a:pPr lvl="1"/>
            <a:r>
              <a:rPr lang="en-US" sz="2200" dirty="0"/>
              <a:t>Queries nucleotide vs. nucleotide sequences</a:t>
            </a:r>
          </a:p>
          <a:p>
            <a:r>
              <a:rPr lang="en-US" sz="2500" dirty="0"/>
              <a:t>BLASTP</a:t>
            </a:r>
          </a:p>
          <a:p>
            <a:pPr lvl="1"/>
            <a:r>
              <a:rPr lang="en-US" sz="2200" dirty="0"/>
              <a:t>Queries protein vs. protein sequences</a:t>
            </a:r>
          </a:p>
          <a:p>
            <a:r>
              <a:rPr lang="en-US" sz="2500" dirty="0"/>
              <a:t>BLASTX</a:t>
            </a:r>
          </a:p>
          <a:p>
            <a:pPr lvl="1"/>
            <a:r>
              <a:rPr lang="en-US" sz="2200" dirty="0"/>
              <a:t>Queries 6 possible frames of nucleotide sequences vs. protein sequences</a:t>
            </a:r>
          </a:p>
          <a:p>
            <a:r>
              <a:rPr lang="en-US" sz="2500" dirty="0"/>
              <a:t>TBLASTN</a:t>
            </a:r>
          </a:p>
          <a:p>
            <a:pPr lvl="1"/>
            <a:r>
              <a:rPr lang="en-US" sz="2200" dirty="0"/>
              <a:t>Reciprocal of BLASTX</a:t>
            </a:r>
            <a:r>
              <a:rPr lang="zh-CN" altLang="en-US" sz="2200" dirty="0"/>
              <a:t>（库和核算序列都翻译成</a:t>
            </a:r>
            <a:r>
              <a:rPr lang="en-US" altLang="zh-CN" sz="2200" dirty="0"/>
              <a:t>6</a:t>
            </a:r>
            <a:r>
              <a:rPr lang="zh-CN" altLang="en-US" sz="2200" dirty="0"/>
              <a:t>框）</a:t>
            </a:r>
            <a:endParaRPr lang="en-US" sz="2200" dirty="0"/>
          </a:p>
          <a:p>
            <a:r>
              <a:rPr lang="en-US" sz="2500" dirty="0"/>
              <a:t>TBLASTX</a:t>
            </a:r>
          </a:p>
          <a:p>
            <a:pPr lvl="1"/>
            <a:r>
              <a:rPr lang="en-US" sz="2200" dirty="0"/>
              <a:t>Queries 6 possible frames of nucleotide sequences vs. 6 possible frames of nucleotide sequences inside the database</a:t>
            </a:r>
          </a:p>
          <a:p>
            <a:pPr lvl="1"/>
            <a:endParaRPr lang="en-US" sz="2200" dirty="0"/>
          </a:p>
        </p:txBody>
      </p:sp>
    </p:spTree>
    <p:extLst>
      <p:ext uri="{BB962C8B-B14F-4D97-AF65-F5344CB8AC3E}">
        <p14:creationId xmlns:p14="http://schemas.microsoft.com/office/powerpoint/2010/main" val="315569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1143000"/>
          </a:xfrm>
        </p:spPr>
        <p:txBody>
          <a:bodyPr/>
          <a:lstStyle/>
          <a:p>
            <a:r>
              <a:rPr lang="en-US" altLang="zh-CN" dirty="0"/>
              <a:t>HMMER</a:t>
            </a:r>
            <a:endParaRPr lang="zh-CN" altLang="en-US" dirty="0"/>
          </a:p>
        </p:txBody>
      </p:sp>
      <p:pic>
        <p:nvPicPr>
          <p:cNvPr id="14338" name="Picture 2" descr="C:\Users\ADMINI~1\AppData\Local\Temp\Wiz\271447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171551"/>
            <a:ext cx="4802830" cy="438164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3400" y="1066800"/>
            <a:ext cx="7467600" cy="1200329"/>
          </a:xfrm>
          <a:prstGeom prst="rect">
            <a:avLst/>
          </a:prstGeom>
        </p:spPr>
        <p:txBody>
          <a:bodyPr wrap="square">
            <a:spAutoFit/>
          </a:bodyPr>
          <a:lstStyle/>
          <a:p>
            <a:r>
              <a:rPr lang="en-US" altLang="zh-CN" i="1" dirty="0">
                <a:solidFill>
                  <a:schemeClr val="tx1">
                    <a:lumMod val="75000"/>
                    <a:lumOff val="25000"/>
                  </a:schemeClr>
                </a:solidFill>
                <a:latin typeface="Georgia" pitchFamily="18" charset="0"/>
              </a:rPr>
              <a:t>    HMMER is used for searching sequence databases for homologs of protein sequences, and for making protein sequence alignments. It implements methods using probabilistic models called profile hidden Markov models (profile HMMs).</a:t>
            </a:r>
            <a:endParaRPr lang="zh-CN" altLang="en-US" i="1" dirty="0">
              <a:solidFill>
                <a:schemeClr val="tx1">
                  <a:lumMod val="75000"/>
                  <a:lumOff val="25000"/>
                </a:schemeClr>
              </a:solidFill>
              <a:latin typeface="Georgia" pitchFamily="18" charset="0"/>
            </a:endParaRPr>
          </a:p>
        </p:txBody>
      </p:sp>
      <p:pic>
        <p:nvPicPr>
          <p:cNvPr id="14340" name="Picture 4" descr="C:\Users\ADMINI~1\AppData\Local\Temp\Wiz\2731103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 y="56469"/>
            <a:ext cx="733425" cy="885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00200" y="6477000"/>
            <a:ext cx="6322308" cy="307777"/>
          </a:xfrm>
          <a:prstGeom prst="rect">
            <a:avLst/>
          </a:prstGeom>
          <a:noFill/>
        </p:spPr>
        <p:txBody>
          <a:bodyPr wrap="none" rtlCol="0">
            <a:spAutoFit/>
          </a:bodyPr>
          <a:lstStyle/>
          <a:p>
            <a:r>
              <a:rPr lang="en-US" altLang="zh-CN" sz="1400" dirty="0"/>
              <a:t>Representation of a Hidden Markov model based on a multiple sequence alignment.</a:t>
            </a:r>
            <a:endParaRPr lang="zh-CN" altLang="en-US" sz="1400" dirty="0"/>
          </a:p>
        </p:txBody>
      </p:sp>
    </p:spTree>
    <p:extLst>
      <p:ext uri="{BB962C8B-B14F-4D97-AF65-F5344CB8AC3E}">
        <p14:creationId xmlns:p14="http://schemas.microsoft.com/office/powerpoint/2010/main" val="215549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HMMER algorithms</a:t>
            </a:r>
            <a:endParaRPr lang="zh-CN" altLang="en-US" dirty="0"/>
          </a:p>
        </p:txBody>
      </p:sp>
      <p:sp>
        <p:nvSpPr>
          <p:cNvPr id="3" name="内容占位符 2"/>
          <p:cNvSpPr>
            <a:spLocks noGrp="1"/>
          </p:cNvSpPr>
          <p:nvPr>
            <p:ph idx="1"/>
          </p:nvPr>
        </p:nvSpPr>
        <p:spPr/>
        <p:txBody>
          <a:bodyPr>
            <a:normAutofit/>
          </a:bodyPr>
          <a:lstStyle/>
          <a:p>
            <a:r>
              <a:rPr lang="en-US" altLang="zh-CN" sz="2000" b="1" dirty="0" err="1">
                <a:hlinkClick r:id="rId3"/>
              </a:rPr>
              <a:t>hmmscan</a:t>
            </a:r>
            <a:r>
              <a:rPr lang="en-US" altLang="zh-CN" sz="2000" dirty="0"/>
              <a:t> - search protein sequences against collections of profiles, </a:t>
            </a:r>
            <a:r>
              <a:rPr lang="en-US" altLang="zh-CN" sz="2000" i="1" dirty="0"/>
              <a:t>e.g.</a:t>
            </a:r>
            <a:r>
              <a:rPr lang="en-US" altLang="zh-CN" sz="2000" dirty="0"/>
              <a:t> </a:t>
            </a:r>
            <a:r>
              <a:rPr lang="en-US" altLang="zh-CN" sz="2000" dirty="0" err="1"/>
              <a:t>Pfam</a:t>
            </a:r>
            <a:r>
              <a:rPr lang="en-US" altLang="zh-CN" sz="2000" dirty="0"/>
              <a:t>. In HMMER2 this was called </a:t>
            </a:r>
            <a:r>
              <a:rPr lang="en-US" altLang="zh-CN" sz="2000" b="1" dirty="0" err="1"/>
              <a:t>hmmpfam</a:t>
            </a:r>
            <a:r>
              <a:rPr lang="en-US" altLang="zh-CN" sz="2000" dirty="0"/>
              <a:t>.</a:t>
            </a:r>
          </a:p>
          <a:p>
            <a:r>
              <a:rPr lang="en-US" altLang="zh-CN" sz="2000" b="1" dirty="0" err="1">
                <a:hlinkClick r:id="rId4"/>
              </a:rPr>
              <a:t>hmmsearch</a:t>
            </a:r>
            <a:r>
              <a:rPr lang="en-US" altLang="zh-CN" sz="2000" dirty="0"/>
              <a:t> - used to search one or more profiles against a protein sequence database. </a:t>
            </a:r>
          </a:p>
          <a:p>
            <a:r>
              <a:rPr lang="en-US" altLang="zh-CN" sz="2000" b="1" dirty="0" err="1">
                <a:hlinkClick r:id="rId5"/>
              </a:rPr>
              <a:t>jackhmmer</a:t>
            </a:r>
            <a:r>
              <a:rPr lang="en-US" altLang="zh-CN" sz="2000" dirty="0"/>
              <a:t> - iteratively search a query protein sequence, multiple sequence alignment or profile HMM against the target protein sequence database.</a:t>
            </a:r>
          </a:p>
          <a:p>
            <a:r>
              <a:rPr lang="en-US" altLang="zh-CN" sz="2000" b="1" dirty="0" err="1">
                <a:hlinkClick r:id="rId6"/>
              </a:rPr>
              <a:t>phmmer</a:t>
            </a:r>
            <a:r>
              <a:rPr lang="en-US" altLang="zh-CN" sz="2000" dirty="0"/>
              <a:t> - used to search one or more query protein sequences against a protein sequence database.</a:t>
            </a:r>
          </a:p>
          <a:p>
            <a:pPr marL="0" indent="0">
              <a:buNone/>
            </a:pPr>
            <a:endParaRPr lang="en-US" altLang="zh-CN" sz="2000" dirty="0"/>
          </a:p>
        </p:txBody>
      </p:sp>
    </p:spTree>
    <p:extLst>
      <p:ext uri="{BB962C8B-B14F-4D97-AF65-F5344CB8AC3E}">
        <p14:creationId xmlns:p14="http://schemas.microsoft.com/office/powerpoint/2010/main" val="201254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http://hmmer.janelia.org/search/hmmscan</a:t>
            </a:r>
            <a:endParaRPr lang="zh-CN" altLang="en-US" sz="3200" dirty="0"/>
          </a:p>
        </p:txBody>
      </p:sp>
      <p:pic>
        <p:nvPicPr>
          <p:cNvPr id="1026" name="Picture 2" descr="C:\Users\ADMINI~1\AppData\Local\Temp\Wiz\346596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33600"/>
            <a:ext cx="46196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DMINI~1\AppData\Local\Temp\Wiz\346687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590799"/>
            <a:ext cx="4200525"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ADMINI~1\AppData\Local\Temp\Wiz\3477151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105400"/>
            <a:ext cx="42100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507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r>
              <a:rPr lang="en-US" altLang="zh-CN" sz="2800" dirty="0">
                <a:solidFill>
                  <a:schemeClr val="bg1">
                    <a:lumMod val="75000"/>
                  </a:schemeClr>
                </a:solidFill>
              </a:rPr>
              <a:t>What is functional annotation?</a:t>
            </a:r>
          </a:p>
          <a:p>
            <a:r>
              <a:rPr lang="en-US" altLang="zh-CN" sz="2800" dirty="0">
                <a:solidFill>
                  <a:schemeClr val="bg1">
                    <a:lumMod val="75000"/>
                  </a:schemeClr>
                </a:solidFill>
              </a:rPr>
              <a:t>Popular tools - BLAST and HMMER</a:t>
            </a:r>
          </a:p>
          <a:p>
            <a:r>
              <a:rPr lang="en-US" altLang="zh-CN" sz="2800" dirty="0"/>
              <a:t>Nucleotide and protein databases</a:t>
            </a:r>
          </a:p>
          <a:p>
            <a:r>
              <a:rPr lang="en-US" altLang="zh-CN" sz="2800" dirty="0">
                <a:solidFill>
                  <a:schemeClr val="bg1">
                    <a:lumMod val="75000"/>
                  </a:schemeClr>
                </a:solidFill>
              </a:rPr>
              <a:t>Gene functional annotation and classification</a:t>
            </a:r>
          </a:p>
          <a:p>
            <a:r>
              <a:rPr lang="en-US" altLang="zh-CN" sz="2800" dirty="0" err="1">
                <a:solidFill>
                  <a:schemeClr val="bg1">
                    <a:lumMod val="75000"/>
                  </a:schemeClr>
                </a:solidFill>
              </a:rPr>
              <a:t>InterPro</a:t>
            </a:r>
            <a:r>
              <a:rPr lang="en-US" altLang="zh-CN" sz="2800" dirty="0">
                <a:solidFill>
                  <a:schemeClr val="bg1">
                    <a:lumMod val="75000"/>
                  </a:schemeClr>
                </a:solidFill>
              </a:rPr>
              <a:t> and </a:t>
            </a:r>
            <a:r>
              <a:rPr lang="en-US" altLang="zh-CN" sz="2800" dirty="0" err="1">
                <a:solidFill>
                  <a:schemeClr val="bg1">
                    <a:lumMod val="75000"/>
                  </a:schemeClr>
                </a:solidFill>
              </a:rPr>
              <a:t>InterProScan</a:t>
            </a:r>
            <a:endParaRPr lang="en-US" altLang="zh-CN" sz="2800" dirty="0">
              <a:solidFill>
                <a:schemeClr val="bg1">
                  <a:lumMod val="75000"/>
                </a:schemeClr>
              </a:solidFill>
            </a:endParaRPr>
          </a:p>
          <a:p>
            <a:r>
              <a:rPr lang="en-US" altLang="zh-CN" sz="2800" dirty="0">
                <a:solidFill>
                  <a:schemeClr val="bg1">
                    <a:lumMod val="75000"/>
                  </a:schemeClr>
                </a:solidFill>
              </a:rPr>
              <a:t>A simple example</a:t>
            </a:r>
          </a:p>
        </p:txBody>
      </p:sp>
    </p:spTree>
    <p:extLst>
      <p:ext uri="{BB962C8B-B14F-4D97-AF65-F5344CB8AC3E}">
        <p14:creationId xmlns:p14="http://schemas.microsoft.com/office/powerpoint/2010/main" val="42298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Nucleotide and protein databases</a:t>
            </a:r>
            <a:endParaRPr lang="zh-CN" altLang="en-US" dirty="0"/>
          </a:p>
        </p:txBody>
      </p:sp>
      <p:sp>
        <p:nvSpPr>
          <p:cNvPr id="3" name="内容占位符 2"/>
          <p:cNvSpPr>
            <a:spLocks noGrp="1"/>
          </p:cNvSpPr>
          <p:nvPr>
            <p:ph idx="1"/>
          </p:nvPr>
        </p:nvSpPr>
        <p:spPr/>
        <p:txBody>
          <a:bodyPr>
            <a:normAutofit/>
          </a:bodyPr>
          <a:lstStyle/>
          <a:p>
            <a:r>
              <a:rPr lang="en-US" altLang="zh-CN" sz="2800" dirty="0"/>
              <a:t>NCBI (USA), EMBL (Europe), DDBJ (Japan)</a:t>
            </a:r>
          </a:p>
          <a:p>
            <a:r>
              <a:rPr lang="en-US" altLang="zh-CN" sz="2800" dirty="0"/>
              <a:t>EST, STS, GSS, Genomes, </a:t>
            </a:r>
            <a:r>
              <a:rPr lang="en-US" altLang="zh-CN" sz="2800" dirty="0" err="1"/>
              <a:t>RefSeq</a:t>
            </a:r>
            <a:r>
              <a:rPr lang="en-US" altLang="zh-CN" sz="2800" dirty="0"/>
              <a:t>, HTG, etc.</a:t>
            </a:r>
          </a:p>
          <a:p>
            <a:r>
              <a:rPr lang="en-US" altLang="zh-CN" sz="2800" dirty="0"/>
              <a:t> International Nucleotide Sequence Database Collaboration</a:t>
            </a:r>
          </a:p>
          <a:p>
            <a:r>
              <a:rPr lang="en-US" altLang="zh-CN" sz="2800" dirty="0" err="1"/>
              <a:t>Genbank</a:t>
            </a:r>
            <a:endParaRPr lang="en-US" altLang="zh-CN" sz="2800" dirty="0"/>
          </a:p>
          <a:p>
            <a:pPr lvl="1"/>
            <a:r>
              <a:rPr lang="en-US" altLang="zh-CN" sz="2400" dirty="0" err="1"/>
              <a:t>CoreNucleotide</a:t>
            </a:r>
            <a:r>
              <a:rPr lang="en-US" altLang="zh-CN" sz="2400" dirty="0"/>
              <a:t> - </a:t>
            </a:r>
            <a:r>
              <a:rPr lang="en-US" altLang="zh-CN" sz="2400" dirty="0" err="1"/>
              <a:t>Nt</a:t>
            </a:r>
            <a:r>
              <a:rPr lang="en-US" altLang="zh-CN" sz="2400" dirty="0"/>
              <a:t>/Nr</a:t>
            </a:r>
          </a:p>
          <a:p>
            <a:pPr lvl="1"/>
            <a:r>
              <a:rPr lang="en-US" altLang="zh-CN" sz="2400" dirty="0" err="1"/>
              <a:t>dbEST</a:t>
            </a:r>
            <a:endParaRPr lang="en-US" altLang="zh-CN" sz="2400" dirty="0"/>
          </a:p>
          <a:p>
            <a:pPr lvl="1"/>
            <a:r>
              <a:rPr lang="en-US" altLang="zh-CN" sz="2400" dirty="0" err="1"/>
              <a:t>dbGSS</a:t>
            </a:r>
            <a:endParaRPr lang="zh-CN" altLang="en-US" sz="2400" dirty="0"/>
          </a:p>
        </p:txBody>
      </p:sp>
    </p:spTree>
    <p:extLst>
      <p:ext uri="{BB962C8B-B14F-4D97-AF65-F5344CB8AC3E}">
        <p14:creationId xmlns:p14="http://schemas.microsoft.com/office/powerpoint/2010/main" val="3446720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NCBI </a:t>
            </a:r>
            <a:r>
              <a:rPr lang="en-US" altLang="zh-CN" dirty="0" err="1"/>
              <a:t>Nt</a:t>
            </a:r>
            <a:r>
              <a:rPr lang="en-US" altLang="zh-CN" dirty="0"/>
              <a:t>/Nr</a:t>
            </a:r>
            <a:endParaRPr lang="zh-CN" altLang="en-US" dirty="0"/>
          </a:p>
        </p:txBody>
      </p:sp>
      <p:sp>
        <p:nvSpPr>
          <p:cNvPr id="3" name="内容占位符 2"/>
          <p:cNvSpPr>
            <a:spLocks noGrp="1"/>
          </p:cNvSpPr>
          <p:nvPr>
            <p:ph idx="1"/>
          </p:nvPr>
        </p:nvSpPr>
        <p:spPr/>
        <p:txBody>
          <a:bodyPr/>
          <a:lstStyle/>
          <a:p>
            <a:r>
              <a:rPr lang="en-US" altLang="zh-CN" sz="2800" dirty="0" err="1"/>
              <a:t>Nt</a:t>
            </a:r>
            <a:r>
              <a:rPr lang="en-US" altLang="zh-CN" sz="2800" dirty="0"/>
              <a:t> - Nucleotide collection</a:t>
            </a:r>
          </a:p>
          <a:p>
            <a:pPr marL="0" indent="0">
              <a:buNone/>
            </a:pPr>
            <a:r>
              <a:rPr lang="en-US" altLang="zh-CN" sz="1800" i="1" dirty="0">
                <a:solidFill>
                  <a:schemeClr val="tx1">
                    <a:lumMod val="75000"/>
                    <a:lumOff val="25000"/>
                  </a:schemeClr>
                </a:solidFill>
                <a:latin typeface="Georgia" pitchFamily="18" charset="0"/>
              </a:rPr>
              <a:t>      The nucleotide collection consists of </a:t>
            </a:r>
            <a:r>
              <a:rPr lang="en-US" altLang="zh-CN" sz="1800" i="1" dirty="0" err="1">
                <a:solidFill>
                  <a:schemeClr val="tx1">
                    <a:lumMod val="75000"/>
                    <a:lumOff val="25000"/>
                  </a:schemeClr>
                </a:solidFill>
                <a:latin typeface="Georgia" pitchFamily="18" charset="0"/>
              </a:rPr>
              <a:t>GenBank</a:t>
            </a:r>
            <a:r>
              <a:rPr lang="en-US" altLang="zh-CN" sz="1800" i="1" dirty="0">
                <a:solidFill>
                  <a:schemeClr val="tx1">
                    <a:lumMod val="75000"/>
                    <a:lumOff val="25000"/>
                  </a:schemeClr>
                </a:solidFill>
                <a:latin typeface="Georgia" pitchFamily="18" charset="0"/>
              </a:rPr>
              <a:t>+ EMBL+ DDBJ+ </a:t>
            </a:r>
            <a:r>
              <a:rPr lang="en-US" altLang="zh-CN" sz="1800" i="1" dirty="0" err="1">
                <a:solidFill>
                  <a:schemeClr val="tx1">
                    <a:lumMod val="75000"/>
                    <a:lumOff val="25000"/>
                  </a:schemeClr>
                </a:solidFill>
                <a:latin typeface="Georgia" pitchFamily="18" charset="0"/>
              </a:rPr>
              <a:t>PDB+RefSeq</a:t>
            </a:r>
            <a:r>
              <a:rPr lang="en-US" altLang="zh-CN" sz="1800" i="1" dirty="0">
                <a:solidFill>
                  <a:schemeClr val="tx1">
                    <a:lumMod val="75000"/>
                    <a:lumOff val="25000"/>
                  </a:schemeClr>
                </a:solidFill>
                <a:latin typeface="Georgia" pitchFamily="18" charset="0"/>
              </a:rPr>
              <a:t> sequences, but excludes EST, STS, GSS, WGS, TSA, patent sequences as well as phase 0, 1, and 2 HTGS sequences. The database is partially non-redundant.</a:t>
            </a:r>
          </a:p>
          <a:p>
            <a:endParaRPr lang="en-US" altLang="zh-CN" sz="2400" dirty="0"/>
          </a:p>
          <a:p>
            <a:r>
              <a:rPr lang="en-US" altLang="zh-CN" sz="2800" dirty="0"/>
              <a:t>Nr - Non-redundant protein sequences</a:t>
            </a:r>
          </a:p>
          <a:p>
            <a:pPr marL="0" indent="0">
              <a:buNone/>
            </a:pPr>
            <a:r>
              <a:rPr lang="en-US" altLang="zh-CN" sz="1800" i="1" dirty="0">
                <a:solidFill>
                  <a:schemeClr val="tx1">
                    <a:lumMod val="75000"/>
                    <a:lumOff val="25000"/>
                  </a:schemeClr>
                </a:solidFill>
                <a:latin typeface="Georgia" pitchFamily="18" charset="0"/>
              </a:rPr>
              <a:t>       All non-redundant </a:t>
            </a:r>
            <a:r>
              <a:rPr lang="en-US" altLang="zh-CN" sz="1800" i="1" dirty="0" err="1">
                <a:solidFill>
                  <a:schemeClr val="tx1">
                    <a:lumMod val="75000"/>
                    <a:lumOff val="25000"/>
                  </a:schemeClr>
                </a:solidFill>
                <a:latin typeface="Georgia" pitchFamily="18" charset="0"/>
              </a:rPr>
              <a:t>GenBank</a:t>
            </a:r>
            <a:r>
              <a:rPr lang="en-US" altLang="zh-CN" sz="1800" i="1" dirty="0">
                <a:solidFill>
                  <a:schemeClr val="tx1">
                    <a:lumMod val="75000"/>
                    <a:lumOff val="25000"/>
                  </a:schemeClr>
                </a:solidFill>
                <a:latin typeface="Georgia" pitchFamily="18" charset="0"/>
              </a:rPr>
              <a:t> CDS </a:t>
            </a:r>
            <a:r>
              <a:rPr lang="en-US" altLang="zh-CN" sz="1800" i="1" dirty="0" err="1">
                <a:solidFill>
                  <a:schemeClr val="tx1">
                    <a:lumMod val="75000"/>
                    <a:lumOff val="25000"/>
                  </a:schemeClr>
                </a:solidFill>
                <a:latin typeface="Georgia" pitchFamily="18" charset="0"/>
              </a:rPr>
              <a:t>translations+PDB</a:t>
            </a:r>
            <a:r>
              <a:rPr lang="en-US" altLang="zh-CN" sz="1800" i="1" dirty="0">
                <a:solidFill>
                  <a:schemeClr val="tx1">
                    <a:lumMod val="75000"/>
                    <a:lumOff val="25000"/>
                  </a:schemeClr>
                </a:solidFill>
                <a:latin typeface="Georgia" pitchFamily="18" charset="0"/>
              </a:rPr>
              <a:t> +</a:t>
            </a:r>
            <a:r>
              <a:rPr lang="en-US" altLang="zh-CN" sz="1800" i="1" dirty="0" err="1">
                <a:solidFill>
                  <a:schemeClr val="tx1">
                    <a:lumMod val="75000"/>
                    <a:lumOff val="25000"/>
                  </a:schemeClr>
                </a:solidFill>
                <a:latin typeface="Georgia" pitchFamily="18" charset="0"/>
              </a:rPr>
              <a:t>SwissProt</a:t>
            </a:r>
            <a:r>
              <a:rPr lang="en-US" altLang="zh-CN" sz="1800" i="1" dirty="0">
                <a:solidFill>
                  <a:schemeClr val="tx1">
                    <a:lumMod val="75000"/>
                    <a:lumOff val="25000"/>
                  </a:schemeClr>
                </a:solidFill>
                <a:latin typeface="Georgia" pitchFamily="18" charset="0"/>
              </a:rPr>
              <a:t> + PIR+PRF excluding environmental samples from WGS projects.</a:t>
            </a:r>
            <a:endParaRPr lang="zh-CN" altLang="en-US" sz="1800" i="1" dirty="0">
              <a:solidFill>
                <a:schemeClr val="tx1">
                  <a:lumMod val="75000"/>
                  <a:lumOff val="25000"/>
                </a:schemeClr>
              </a:solidFill>
              <a:latin typeface="Georgia" pitchFamily="18" charset="0"/>
            </a:endParaRPr>
          </a:p>
        </p:txBody>
      </p:sp>
    </p:spTree>
    <p:extLst>
      <p:ext uri="{BB962C8B-B14F-4D97-AF65-F5344CB8AC3E}">
        <p14:creationId xmlns:p14="http://schemas.microsoft.com/office/powerpoint/2010/main" val="2828856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UniProtKB</a:t>
            </a:r>
            <a:r>
              <a:rPr lang="en-US" altLang="zh-CN" dirty="0"/>
              <a:t>/Swiss-</a:t>
            </a:r>
            <a:r>
              <a:rPr lang="en-US" altLang="zh-CN" dirty="0" err="1"/>
              <a:t>Prot</a:t>
            </a:r>
            <a:endParaRPr lang="en-US" altLang="zh-CN" dirty="0"/>
          </a:p>
        </p:txBody>
      </p:sp>
      <p:sp>
        <p:nvSpPr>
          <p:cNvPr id="3" name="内容占位符 2"/>
          <p:cNvSpPr>
            <a:spLocks noGrp="1"/>
          </p:cNvSpPr>
          <p:nvPr>
            <p:ph idx="1"/>
          </p:nvPr>
        </p:nvSpPr>
        <p:spPr/>
        <p:txBody>
          <a:bodyPr>
            <a:normAutofit/>
          </a:bodyPr>
          <a:lstStyle/>
          <a:p>
            <a:r>
              <a:rPr lang="en-US" altLang="zh-CN" sz="2800" dirty="0" err="1"/>
              <a:t>UniProtKB</a:t>
            </a:r>
            <a:r>
              <a:rPr lang="en-US" altLang="zh-CN" sz="2800" dirty="0"/>
              <a:t> - Protein knowledgebase, consists of two sections:</a:t>
            </a:r>
          </a:p>
          <a:p>
            <a:pPr lvl="1"/>
            <a:r>
              <a:rPr lang="en-US" altLang="zh-CN" sz="2400" dirty="0" err="1"/>
              <a:t>SwissProt</a:t>
            </a:r>
            <a:r>
              <a:rPr lang="en-US" altLang="zh-CN" sz="2400" dirty="0"/>
              <a:t>: manually annotated and reviewed.</a:t>
            </a:r>
          </a:p>
          <a:p>
            <a:pPr lvl="1"/>
            <a:r>
              <a:rPr lang="en-US" altLang="zh-CN" sz="2400" dirty="0" err="1"/>
              <a:t>TrEMBL</a:t>
            </a:r>
            <a:r>
              <a:rPr lang="en-US" altLang="zh-CN" sz="2400" dirty="0"/>
              <a:t>: automatically annotated and is </a:t>
            </a:r>
            <a:r>
              <a:rPr lang="en-US" altLang="zh-CN" sz="2400" b="1" dirty="0"/>
              <a:t>not</a:t>
            </a:r>
            <a:r>
              <a:rPr lang="en-US" altLang="zh-CN" sz="2400" dirty="0"/>
              <a:t> reviewed.</a:t>
            </a:r>
          </a:p>
        </p:txBody>
      </p:sp>
      <p:pic>
        <p:nvPicPr>
          <p:cNvPr id="1026" name="Picture 2" descr="C:\Users\Administrator\AppData\Local\Temp\Wiz\3cdea0f8-0739-498f-acf2-9b16a22bce23_0_files\551008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99" y="3505200"/>
            <a:ext cx="6143625"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3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r>
              <a:rPr lang="en-US" altLang="zh-CN" sz="2800" dirty="0"/>
              <a:t>What is functional annotation?</a:t>
            </a:r>
          </a:p>
          <a:p>
            <a:r>
              <a:rPr lang="en-US" altLang="zh-CN" sz="2800" dirty="0"/>
              <a:t>Popular tools - BLAST and HMMER</a:t>
            </a:r>
          </a:p>
          <a:p>
            <a:r>
              <a:rPr lang="en-US" altLang="zh-CN" sz="2800" dirty="0"/>
              <a:t>Nucleotide and protein databases</a:t>
            </a:r>
          </a:p>
          <a:p>
            <a:r>
              <a:rPr lang="en-US" altLang="zh-CN" sz="2800" dirty="0"/>
              <a:t>Gene functional annotation and classification</a:t>
            </a:r>
          </a:p>
          <a:p>
            <a:r>
              <a:rPr lang="en-US" altLang="zh-CN" sz="2800" dirty="0" err="1"/>
              <a:t>InterPro</a:t>
            </a:r>
            <a:r>
              <a:rPr lang="en-US" altLang="zh-CN" sz="2800" dirty="0"/>
              <a:t> and </a:t>
            </a:r>
            <a:r>
              <a:rPr lang="en-US" altLang="zh-CN" sz="2800" dirty="0" err="1"/>
              <a:t>InterProScan</a:t>
            </a:r>
            <a:endParaRPr lang="en-US" altLang="zh-CN" sz="2800" dirty="0"/>
          </a:p>
          <a:p>
            <a:r>
              <a:rPr lang="en-US" altLang="zh-CN" sz="2800" dirty="0"/>
              <a:t>Practice</a:t>
            </a:r>
          </a:p>
        </p:txBody>
      </p:sp>
    </p:spTree>
    <p:extLst>
      <p:ext uri="{BB962C8B-B14F-4D97-AF65-F5344CB8AC3E}">
        <p14:creationId xmlns:p14="http://schemas.microsoft.com/office/powerpoint/2010/main" val="3605597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Organism Genomes</a:t>
            </a:r>
            <a:endParaRPr lang="zh-CN" altLang="en-US" dirty="0"/>
          </a:p>
        </p:txBody>
      </p:sp>
      <p:pic>
        <p:nvPicPr>
          <p:cNvPr id="1026" name="Picture 2" descr="C:\Users\Administrator\AppData\Local\Temp\Wiz\2f803960-0b2c-4650-83a5-8e7e41c54b5c_0_files\72983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2231571"/>
            <a:ext cx="20955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DMINI~1\AppData\Local\Temp\Wiz\73713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2207758"/>
            <a:ext cx="2933700" cy="5143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ADMINI~1\AppData\Local\Temp\Wiz\744388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3048000"/>
            <a:ext cx="1095375" cy="6000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ADMINI~1\AppData\Local\Temp\Wiz\74244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4637" y="3109913"/>
            <a:ext cx="16478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ADMINI~1\AppData\Local\Temp\Wiz\763439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0150" y="2952751"/>
            <a:ext cx="2762250"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ADMINI~1\AppData\Local\Temp\Wiz\783504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750" y="4191000"/>
            <a:ext cx="22479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ADMINI~1\AppData\Local\Temp\Wiz\802851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0321" y="3962400"/>
            <a:ext cx="3629025"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685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Useful Tools</a:t>
            </a:r>
            <a:endParaRPr lang="zh-CN" altLang="en-US" dirty="0"/>
          </a:p>
        </p:txBody>
      </p:sp>
      <p:sp>
        <p:nvSpPr>
          <p:cNvPr id="3" name="内容占位符 2"/>
          <p:cNvSpPr>
            <a:spLocks noGrp="1"/>
          </p:cNvSpPr>
          <p:nvPr>
            <p:ph idx="1"/>
          </p:nvPr>
        </p:nvSpPr>
        <p:spPr/>
        <p:txBody>
          <a:bodyPr>
            <a:normAutofit/>
          </a:bodyPr>
          <a:lstStyle/>
          <a:p>
            <a:r>
              <a:rPr lang="en-US" altLang="zh-CN" sz="2800" dirty="0"/>
              <a:t>Key word search</a:t>
            </a:r>
          </a:p>
          <a:p>
            <a:r>
              <a:rPr lang="en-US" altLang="zh-CN" sz="2800" dirty="0"/>
              <a:t>BLAST, BLAT</a:t>
            </a:r>
          </a:p>
          <a:p>
            <a:r>
              <a:rPr lang="en-US" altLang="zh-CN" sz="2800" dirty="0"/>
              <a:t>Genome browse</a:t>
            </a:r>
          </a:p>
          <a:p>
            <a:r>
              <a:rPr lang="en-US" altLang="zh-CN" sz="2800" dirty="0" err="1"/>
              <a:t>Biomart</a:t>
            </a:r>
            <a:endParaRPr lang="en-US" altLang="zh-CN" sz="2800" dirty="0"/>
          </a:p>
          <a:p>
            <a:r>
              <a:rPr lang="en-US" altLang="zh-CN" sz="2800" dirty="0"/>
              <a:t>Other functional </a:t>
            </a:r>
            <a:r>
              <a:rPr lang="en-US" altLang="zh-CN" sz="2800" dirty="0" err="1"/>
              <a:t>resourse</a:t>
            </a:r>
            <a:endParaRPr lang="zh-CN" altLang="en-US" sz="2800" dirty="0"/>
          </a:p>
        </p:txBody>
      </p:sp>
    </p:spTree>
    <p:extLst>
      <p:ext uri="{BB962C8B-B14F-4D97-AF65-F5344CB8AC3E}">
        <p14:creationId xmlns:p14="http://schemas.microsoft.com/office/powerpoint/2010/main" val="684442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r>
              <a:rPr lang="en-US" altLang="zh-CN" sz="2800" dirty="0">
                <a:solidFill>
                  <a:schemeClr val="bg1">
                    <a:lumMod val="75000"/>
                  </a:schemeClr>
                </a:solidFill>
              </a:rPr>
              <a:t>What is functional annotation?</a:t>
            </a:r>
          </a:p>
          <a:p>
            <a:r>
              <a:rPr lang="en-US" altLang="zh-CN" sz="2800" dirty="0">
                <a:solidFill>
                  <a:schemeClr val="bg1">
                    <a:lumMod val="75000"/>
                  </a:schemeClr>
                </a:solidFill>
              </a:rPr>
              <a:t>Popular tools - BLAST and HMMER</a:t>
            </a:r>
          </a:p>
          <a:p>
            <a:r>
              <a:rPr lang="en-US" altLang="zh-CN" sz="2800" dirty="0">
                <a:solidFill>
                  <a:schemeClr val="bg1">
                    <a:lumMod val="75000"/>
                  </a:schemeClr>
                </a:solidFill>
              </a:rPr>
              <a:t>Nucleotide and protein databases</a:t>
            </a:r>
          </a:p>
          <a:p>
            <a:r>
              <a:rPr lang="en-US" altLang="zh-CN" sz="2800" dirty="0"/>
              <a:t>Gene functional annotation and classification</a:t>
            </a:r>
          </a:p>
          <a:p>
            <a:r>
              <a:rPr lang="en-US" altLang="zh-CN" sz="2800" dirty="0" err="1">
                <a:solidFill>
                  <a:schemeClr val="bg1">
                    <a:lumMod val="75000"/>
                  </a:schemeClr>
                </a:solidFill>
              </a:rPr>
              <a:t>InterPro</a:t>
            </a:r>
            <a:r>
              <a:rPr lang="en-US" altLang="zh-CN" sz="2800" dirty="0">
                <a:solidFill>
                  <a:schemeClr val="bg1">
                    <a:lumMod val="75000"/>
                  </a:schemeClr>
                </a:solidFill>
              </a:rPr>
              <a:t> and </a:t>
            </a:r>
            <a:r>
              <a:rPr lang="en-US" altLang="zh-CN" sz="2800" dirty="0" err="1">
                <a:solidFill>
                  <a:schemeClr val="bg1">
                    <a:lumMod val="75000"/>
                  </a:schemeClr>
                </a:solidFill>
              </a:rPr>
              <a:t>InterProScan</a:t>
            </a:r>
            <a:endParaRPr lang="en-US" altLang="zh-CN" sz="2800" dirty="0">
              <a:solidFill>
                <a:schemeClr val="bg1">
                  <a:lumMod val="75000"/>
                </a:schemeClr>
              </a:solidFill>
            </a:endParaRPr>
          </a:p>
          <a:p>
            <a:r>
              <a:rPr lang="en-US" altLang="zh-CN" sz="2800" dirty="0">
                <a:solidFill>
                  <a:schemeClr val="bg1">
                    <a:lumMod val="75000"/>
                  </a:schemeClr>
                </a:solidFill>
              </a:rPr>
              <a:t>A simple example</a:t>
            </a:r>
          </a:p>
        </p:txBody>
      </p:sp>
    </p:spTree>
    <p:extLst>
      <p:ext uri="{BB962C8B-B14F-4D97-AF65-F5344CB8AC3E}">
        <p14:creationId xmlns:p14="http://schemas.microsoft.com/office/powerpoint/2010/main" val="422985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1143000"/>
          </a:xfrm>
        </p:spPr>
        <p:txBody>
          <a:bodyPr>
            <a:noAutofit/>
          </a:bodyPr>
          <a:lstStyle/>
          <a:p>
            <a:r>
              <a:rPr lang="en-US" altLang="zh-CN" sz="3600" dirty="0"/>
              <a:t>Gene functional annotation and classification</a:t>
            </a:r>
            <a:br>
              <a:rPr lang="en-US" altLang="zh-CN" sz="3600" dirty="0"/>
            </a:br>
            <a:endParaRPr lang="zh-CN" altLang="en-US" sz="3600" dirty="0"/>
          </a:p>
        </p:txBody>
      </p:sp>
      <p:sp>
        <p:nvSpPr>
          <p:cNvPr id="3" name="内容占位符 2"/>
          <p:cNvSpPr>
            <a:spLocks noGrp="1"/>
          </p:cNvSpPr>
          <p:nvPr>
            <p:ph idx="1"/>
          </p:nvPr>
        </p:nvSpPr>
        <p:spPr/>
        <p:txBody>
          <a:bodyPr>
            <a:normAutofit/>
          </a:bodyPr>
          <a:lstStyle/>
          <a:p>
            <a:r>
              <a:rPr lang="en-US" altLang="zh-CN" sz="2800" dirty="0"/>
              <a:t>To interpret a protein in the context of biological function</a:t>
            </a:r>
          </a:p>
          <a:p>
            <a:r>
              <a:rPr lang="en-US" altLang="zh-CN" sz="2800" dirty="0"/>
              <a:t>Protein domains, families, functional sites, pathways or other biological meaningful aspects</a:t>
            </a:r>
          </a:p>
          <a:p>
            <a:pPr lvl="1"/>
            <a:r>
              <a:rPr lang="en-US" altLang="zh-CN" sz="2400" dirty="0"/>
              <a:t>Protein domain family, PFAM</a:t>
            </a:r>
          </a:p>
          <a:p>
            <a:pPr lvl="1"/>
            <a:r>
              <a:rPr lang="en-US" altLang="zh-CN" sz="2400" dirty="0"/>
              <a:t>Gene ontology</a:t>
            </a:r>
          </a:p>
          <a:p>
            <a:pPr lvl="1"/>
            <a:r>
              <a:rPr lang="en-US" altLang="zh-CN" sz="2400" dirty="0"/>
              <a:t>KEGG pathway</a:t>
            </a:r>
            <a:endParaRPr lang="en-US" altLang="zh-CN" sz="2000" dirty="0"/>
          </a:p>
          <a:p>
            <a:pPr lvl="1"/>
            <a:r>
              <a:rPr lang="en-US" altLang="zh-CN" sz="2400" dirty="0"/>
              <a:t>KOG/COG</a:t>
            </a:r>
          </a:p>
          <a:p>
            <a:pPr lvl="1"/>
            <a:r>
              <a:rPr lang="en-US" altLang="zh-CN" sz="2000" dirty="0"/>
              <a:t>… …</a:t>
            </a:r>
            <a:endParaRPr lang="en-US" altLang="zh-CN" sz="2400" dirty="0"/>
          </a:p>
        </p:txBody>
      </p:sp>
    </p:spTree>
    <p:extLst>
      <p:ext uri="{BB962C8B-B14F-4D97-AF65-F5344CB8AC3E}">
        <p14:creationId xmlns:p14="http://schemas.microsoft.com/office/powerpoint/2010/main" val="3122977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PFAM</a:t>
            </a:r>
            <a:endParaRPr lang="zh-CN" altLang="en-US" dirty="0"/>
          </a:p>
        </p:txBody>
      </p:sp>
      <p:sp>
        <p:nvSpPr>
          <p:cNvPr id="3" name="内容占位符 2"/>
          <p:cNvSpPr>
            <a:spLocks noGrp="1"/>
          </p:cNvSpPr>
          <p:nvPr>
            <p:ph idx="1"/>
          </p:nvPr>
        </p:nvSpPr>
        <p:spPr>
          <a:xfrm>
            <a:off x="653143" y="3352800"/>
            <a:ext cx="8001000" cy="1371600"/>
          </a:xfrm>
        </p:spPr>
        <p:txBody>
          <a:bodyPr>
            <a:normAutofit/>
          </a:bodyPr>
          <a:lstStyle/>
          <a:p>
            <a:r>
              <a:rPr lang="en-US" altLang="zh-CN" sz="2000" dirty="0"/>
              <a:t>14831 families, high quality </a:t>
            </a:r>
            <a:r>
              <a:rPr lang="en-US" altLang="zh-CN" sz="2000" dirty="0" err="1"/>
              <a:t>Pfam</a:t>
            </a:r>
            <a:r>
              <a:rPr lang="en-US" altLang="zh-CN" sz="2000" dirty="0"/>
              <a:t>-A, low quality </a:t>
            </a:r>
            <a:r>
              <a:rPr lang="en-US" altLang="zh-CN" sz="2000" dirty="0" err="1"/>
              <a:t>Pfam</a:t>
            </a:r>
            <a:r>
              <a:rPr lang="en-US" altLang="zh-CN" sz="2000" dirty="0"/>
              <a:t>-B.</a:t>
            </a:r>
          </a:p>
          <a:p>
            <a:endParaRPr lang="en-US" altLang="zh-CN" sz="2000" dirty="0"/>
          </a:p>
          <a:p>
            <a:r>
              <a:rPr lang="en-US" altLang="zh-CN" sz="2000" dirty="0"/>
              <a:t>Annotation tools: </a:t>
            </a:r>
            <a:r>
              <a:rPr lang="en-US" altLang="zh-CN" sz="2000" dirty="0" err="1"/>
              <a:t>hmmscan</a:t>
            </a:r>
            <a:r>
              <a:rPr lang="en-US" altLang="zh-CN" sz="2000" dirty="0"/>
              <a:t> (HMMER 3.0)</a:t>
            </a:r>
          </a:p>
          <a:p>
            <a:endParaRPr lang="zh-CN" altLang="en-US" sz="2000" dirty="0"/>
          </a:p>
        </p:txBody>
      </p:sp>
      <p:sp>
        <p:nvSpPr>
          <p:cNvPr id="4" name="矩形 3"/>
          <p:cNvSpPr/>
          <p:nvPr/>
        </p:nvSpPr>
        <p:spPr>
          <a:xfrm>
            <a:off x="685800" y="1591270"/>
            <a:ext cx="7543800" cy="923330"/>
          </a:xfrm>
          <a:prstGeom prst="rect">
            <a:avLst/>
          </a:prstGeom>
        </p:spPr>
        <p:txBody>
          <a:bodyPr wrap="square">
            <a:spAutoFit/>
          </a:bodyPr>
          <a:lstStyle/>
          <a:p>
            <a:r>
              <a:rPr lang="en-US" altLang="zh-CN" dirty="0">
                <a:solidFill>
                  <a:schemeClr val="tx1">
                    <a:lumMod val="75000"/>
                    <a:lumOff val="25000"/>
                  </a:schemeClr>
                </a:solidFill>
                <a:latin typeface="Georgia" pitchFamily="18" charset="0"/>
              </a:rPr>
              <a:t>The </a:t>
            </a:r>
            <a:r>
              <a:rPr lang="en-US" altLang="zh-CN" dirty="0" err="1">
                <a:solidFill>
                  <a:schemeClr val="tx1">
                    <a:lumMod val="75000"/>
                    <a:lumOff val="25000"/>
                  </a:schemeClr>
                </a:solidFill>
                <a:latin typeface="Georgia" pitchFamily="18" charset="0"/>
              </a:rPr>
              <a:t>Pfam</a:t>
            </a:r>
            <a:r>
              <a:rPr lang="en-US" altLang="zh-CN" dirty="0">
                <a:solidFill>
                  <a:schemeClr val="tx1">
                    <a:lumMod val="75000"/>
                    <a:lumOff val="25000"/>
                  </a:schemeClr>
                </a:solidFill>
                <a:latin typeface="Georgia" pitchFamily="18" charset="0"/>
              </a:rPr>
              <a:t> database is a large collection of </a:t>
            </a:r>
            <a:r>
              <a:rPr lang="en-US" altLang="zh-CN" b="1" dirty="0">
                <a:solidFill>
                  <a:schemeClr val="tx1">
                    <a:lumMod val="75000"/>
                    <a:lumOff val="25000"/>
                  </a:schemeClr>
                </a:solidFill>
                <a:latin typeface="Georgia" pitchFamily="18" charset="0"/>
              </a:rPr>
              <a:t>protein families</a:t>
            </a:r>
            <a:r>
              <a:rPr lang="en-US" altLang="zh-CN" dirty="0">
                <a:solidFill>
                  <a:schemeClr val="tx1">
                    <a:lumMod val="75000"/>
                    <a:lumOff val="25000"/>
                  </a:schemeClr>
                </a:solidFill>
                <a:latin typeface="Georgia" pitchFamily="18" charset="0"/>
              </a:rPr>
              <a:t>, each represented by multiple </a:t>
            </a:r>
            <a:r>
              <a:rPr lang="en-US" altLang="zh-CN" b="1" dirty="0">
                <a:solidFill>
                  <a:schemeClr val="tx1">
                    <a:lumMod val="75000"/>
                    <a:lumOff val="25000"/>
                  </a:schemeClr>
                </a:solidFill>
                <a:latin typeface="Georgia" pitchFamily="18" charset="0"/>
              </a:rPr>
              <a:t>sequence alignments</a:t>
            </a:r>
            <a:r>
              <a:rPr lang="en-US" altLang="zh-CN" dirty="0">
                <a:solidFill>
                  <a:schemeClr val="tx1">
                    <a:lumMod val="75000"/>
                    <a:lumOff val="25000"/>
                  </a:schemeClr>
                </a:solidFill>
                <a:latin typeface="Georgia" pitchFamily="18" charset="0"/>
              </a:rPr>
              <a:t> and </a:t>
            </a:r>
            <a:r>
              <a:rPr lang="en-US" altLang="zh-CN" b="1" dirty="0">
                <a:solidFill>
                  <a:schemeClr val="tx1">
                    <a:lumMod val="75000"/>
                    <a:lumOff val="25000"/>
                  </a:schemeClr>
                </a:solidFill>
                <a:latin typeface="Georgia" pitchFamily="18" charset="0"/>
              </a:rPr>
              <a:t>hidden Markov models</a:t>
            </a:r>
            <a:r>
              <a:rPr lang="en-US" altLang="zh-CN" dirty="0">
                <a:solidFill>
                  <a:schemeClr val="tx1">
                    <a:lumMod val="75000"/>
                    <a:lumOff val="25000"/>
                  </a:schemeClr>
                </a:solidFill>
                <a:latin typeface="Georgia" pitchFamily="18" charset="0"/>
              </a:rPr>
              <a:t> (HMMs).</a:t>
            </a:r>
          </a:p>
        </p:txBody>
      </p:sp>
    </p:spTree>
    <p:extLst>
      <p:ext uri="{BB962C8B-B14F-4D97-AF65-F5344CB8AC3E}">
        <p14:creationId xmlns:p14="http://schemas.microsoft.com/office/powerpoint/2010/main" val="1481740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PFAM features</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371600"/>
            <a:ext cx="7848600" cy="52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613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Gene Ontology</a:t>
            </a:r>
            <a:endParaRPr lang="zh-CN" altLang="en-US" dirty="0"/>
          </a:p>
        </p:txBody>
      </p:sp>
      <p:sp>
        <p:nvSpPr>
          <p:cNvPr id="3" name="内容占位符 2"/>
          <p:cNvSpPr>
            <a:spLocks noGrp="1"/>
          </p:cNvSpPr>
          <p:nvPr>
            <p:ph idx="1"/>
          </p:nvPr>
        </p:nvSpPr>
        <p:spPr/>
        <p:txBody>
          <a:bodyPr>
            <a:normAutofit/>
          </a:bodyPr>
          <a:lstStyle/>
          <a:p>
            <a:r>
              <a:rPr lang="en-US" altLang="zh-CN" sz="2800" dirty="0"/>
              <a:t>Aim to standardizing the representation of gene and gene product attributes across species and databases.</a:t>
            </a:r>
          </a:p>
          <a:p>
            <a:r>
              <a:rPr lang="en-US" altLang="zh-CN" sz="2800" dirty="0"/>
              <a:t>GO covers three domains: </a:t>
            </a:r>
            <a:r>
              <a:rPr lang="en-US" altLang="zh-CN" sz="2800" b="1" dirty="0"/>
              <a:t>biological process</a:t>
            </a:r>
            <a:r>
              <a:rPr lang="en-US" altLang="zh-CN" sz="2800" dirty="0"/>
              <a:t>, </a:t>
            </a:r>
            <a:r>
              <a:rPr lang="en-US" altLang="zh-CN" sz="2800" b="1" dirty="0"/>
              <a:t>cellular component</a:t>
            </a:r>
            <a:r>
              <a:rPr lang="en-US" altLang="zh-CN" sz="2800" dirty="0"/>
              <a:t> and </a:t>
            </a:r>
            <a:r>
              <a:rPr lang="en-US" altLang="zh-CN" sz="2800" b="1" dirty="0"/>
              <a:t>molecular function</a:t>
            </a:r>
            <a:r>
              <a:rPr lang="en-US" altLang="zh-CN" sz="2800" dirty="0"/>
              <a:t>.</a:t>
            </a:r>
          </a:p>
          <a:p>
            <a:endParaRPr lang="en-US" altLang="zh-CN" sz="2800" dirty="0"/>
          </a:p>
          <a:p>
            <a:r>
              <a:rPr lang="en-US" altLang="zh-CN" sz="2800" dirty="0"/>
              <a:t>For example, Cytochrome P450 11B1, mitochondrial</a:t>
            </a:r>
          </a:p>
        </p:txBody>
      </p:sp>
    </p:spTree>
    <p:extLst>
      <p:ext uri="{BB962C8B-B14F-4D97-AF65-F5344CB8AC3E}">
        <p14:creationId xmlns:p14="http://schemas.microsoft.com/office/powerpoint/2010/main" val="2685576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62000"/>
            <a:ext cx="5010150"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0739" name="Text Box 3"/>
          <p:cNvSpPr txBox="1">
            <a:spLocks noChangeArrowheads="1"/>
          </p:cNvSpPr>
          <p:nvPr/>
        </p:nvSpPr>
        <p:spPr bwMode="auto">
          <a:xfrm>
            <a:off x="3962400" y="5638800"/>
            <a:ext cx="457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b="0" i="1" dirty="0">
                <a:solidFill>
                  <a:srgbClr val="000000"/>
                </a:solidFill>
                <a:latin typeface="+mn-lt"/>
                <a:ea typeface="宋体" pitchFamily="2" charset="-122"/>
              </a:rPr>
              <a:t>GO cellular component term:</a:t>
            </a:r>
            <a:endParaRPr lang="en-US" altLang="zh-CN" b="0" dirty="0">
              <a:solidFill>
                <a:srgbClr val="000000"/>
              </a:solidFill>
              <a:latin typeface="+mn-lt"/>
              <a:ea typeface="宋体" pitchFamily="2" charset="-122"/>
            </a:endParaRPr>
          </a:p>
          <a:p>
            <a:pPr eaLnBrk="1" hangingPunct="1"/>
            <a:r>
              <a:rPr lang="en-US" altLang="zh-CN" b="0" dirty="0">
                <a:solidFill>
                  <a:srgbClr val="000000"/>
                </a:solidFill>
                <a:latin typeface="+mn-lt"/>
                <a:ea typeface="宋体" pitchFamily="2" charset="-122"/>
              </a:rPr>
              <a:t>GO:0005743</a:t>
            </a:r>
            <a:endParaRPr lang="en-US" altLang="zh-CN" sz="1200" b="0" dirty="0">
              <a:solidFill>
                <a:srgbClr val="FF0000"/>
              </a:solidFill>
              <a:latin typeface="+mn-lt"/>
              <a:ea typeface="宋体" pitchFamily="2" charset="-122"/>
            </a:endParaRPr>
          </a:p>
        </p:txBody>
      </p:sp>
      <p:sp>
        <p:nvSpPr>
          <p:cNvPr id="30724" name="Text Box 4"/>
          <p:cNvSpPr txBox="1">
            <a:spLocks noChangeArrowheads="1"/>
          </p:cNvSpPr>
          <p:nvPr/>
        </p:nvSpPr>
        <p:spPr bwMode="auto">
          <a:xfrm>
            <a:off x="304800" y="366713"/>
            <a:ext cx="24685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sz="3600" b="0" dirty="0">
                <a:latin typeface="+mn-lt"/>
                <a:ea typeface="宋体" pitchFamily="2" charset="-122"/>
              </a:rPr>
              <a:t>Where is it?</a:t>
            </a:r>
            <a:endParaRPr lang="en-US" altLang="zh-CN" b="0" dirty="0">
              <a:latin typeface="+mn-lt"/>
              <a:ea typeface="宋体" pitchFamily="2" charset="-122"/>
            </a:endParaRPr>
          </a:p>
        </p:txBody>
      </p:sp>
      <p:sp>
        <p:nvSpPr>
          <p:cNvPr id="30725" name="Text Box 5"/>
          <p:cNvSpPr txBox="1">
            <a:spLocks noChangeArrowheads="1"/>
          </p:cNvSpPr>
          <p:nvPr/>
        </p:nvSpPr>
        <p:spPr bwMode="auto">
          <a:xfrm>
            <a:off x="6248400" y="3036888"/>
            <a:ext cx="199945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b="0" dirty="0">
                <a:latin typeface="+mn-lt"/>
                <a:ea typeface="宋体" pitchFamily="2" charset="-122"/>
              </a:rPr>
              <a:t>Mitochondrial</a:t>
            </a:r>
          </a:p>
          <a:p>
            <a:pPr eaLnBrk="1" hangingPunct="1"/>
            <a:r>
              <a:rPr lang="en-US" altLang="zh-CN" b="0" dirty="0">
                <a:latin typeface="+mn-lt"/>
                <a:ea typeface="宋体" pitchFamily="2" charset="-122"/>
              </a:rPr>
              <a:t> p450</a:t>
            </a:r>
          </a:p>
        </p:txBody>
      </p:sp>
      <p:sp>
        <p:nvSpPr>
          <p:cNvPr id="30726" name="Arc 6"/>
          <p:cNvSpPr>
            <a:spLocks/>
          </p:cNvSpPr>
          <p:nvPr/>
        </p:nvSpPr>
        <p:spPr bwMode="auto">
          <a:xfrm rot="10388943" flipH="1" flipV="1">
            <a:off x="4953000" y="2286000"/>
            <a:ext cx="2286000" cy="914400"/>
          </a:xfrm>
          <a:custGeom>
            <a:avLst/>
            <a:gdLst>
              <a:gd name="T0" fmla="*/ 0 w 21600"/>
              <a:gd name="T1" fmla="*/ 0 h 21600"/>
              <a:gd name="T2" fmla="*/ 2286000 w 21600"/>
              <a:gd name="T3" fmla="*/ 914400 h 21600"/>
              <a:gd name="T4" fmla="*/ 0 w 21600"/>
              <a:gd name="T5" fmla="*/ 91440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3975">
            <a:solidFill>
              <a:schemeClr val="tx1"/>
            </a:solidFill>
            <a:round/>
            <a:headEnd type="stealth"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7" name="Text Box 7"/>
          <p:cNvSpPr txBox="1">
            <a:spLocks noChangeArrowheads="1"/>
          </p:cNvSpPr>
          <p:nvPr/>
        </p:nvSpPr>
        <p:spPr bwMode="auto">
          <a:xfrm>
            <a:off x="5105400" y="4724400"/>
            <a:ext cx="26598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b="0" dirty="0">
                <a:solidFill>
                  <a:srgbClr val="000000"/>
                </a:solidFill>
                <a:latin typeface="+mn-lt"/>
                <a:ea typeface="宋体" pitchFamily="2" charset="-122"/>
              </a:rPr>
              <a:t>mitochondrial inner</a:t>
            </a:r>
          </a:p>
          <a:p>
            <a:pPr eaLnBrk="1" hangingPunct="1"/>
            <a:r>
              <a:rPr lang="en-US" altLang="zh-CN" b="0" dirty="0">
                <a:solidFill>
                  <a:srgbClr val="000000"/>
                </a:solidFill>
                <a:latin typeface="+mn-lt"/>
                <a:ea typeface="宋体" pitchFamily="2" charset="-122"/>
              </a:rPr>
              <a:t> membrane</a:t>
            </a:r>
          </a:p>
        </p:txBody>
      </p:sp>
    </p:spTree>
    <p:extLst>
      <p:ext uri="{BB962C8B-B14F-4D97-AF65-F5344CB8AC3E}">
        <p14:creationId xmlns:p14="http://schemas.microsoft.com/office/powerpoint/2010/main" val="3907475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Text Box 2"/>
          <p:cNvSpPr txBox="1">
            <a:spLocks noChangeArrowheads="1"/>
          </p:cNvSpPr>
          <p:nvPr/>
        </p:nvSpPr>
        <p:spPr bwMode="auto">
          <a:xfrm>
            <a:off x="4267200" y="5791200"/>
            <a:ext cx="37383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b="0" i="1" dirty="0">
                <a:solidFill>
                  <a:srgbClr val="000000"/>
                </a:solidFill>
                <a:latin typeface="+mn-lt"/>
                <a:ea typeface="宋体" pitchFamily="2" charset="-122"/>
              </a:rPr>
              <a:t>GO molecular function term:</a:t>
            </a:r>
            <a:endParaRPr lang="en-US" altLang="zh-CN" b="0" dirty="0">
              <a:solidFill>
                <a:srgbClr val="000000"/>
              </a:solidFill>
              <a:latin typeface="+mn-lt"/>
              <a:ea typeface="宋体" pitchFamily="2" charset="-122"/>
            </a:endParaRPr>
          </a:p>
          <a:p>
            <a:pPr eaLnBrk="1" hangingPunct="1"/>
            <a:r>
              <a:rPr lang="en-US" altLang="zh-CN" b="0" dirty="0">
                <a:solidFill>
                  <a:srgbClr val="000000"/>
                </a:solidFill>
                <a:latin typeface="+mn-lt"/>
                <a:ea typeface="宋体" pitchFamily="2" charset="-122"/>
              </a:rPr>
              <a:t>GO:0004497</a:t>
            </a:r>
            <a:endParaRPr lang="en-US" altLang="zh-CN" sz="1300" b="0" dirty="0">
              <a:solidFill>
                <a:srgbClr val="000000"/>
              </a:solidFill>
              <a:latin typeface="+mn-lt"/>
              <a:ea typeface="宋体" pitchFamily="2" charset="-122"/>
            </a:endParaRPr>
          </a:p>
        </p:txBody>
      </p:sp>
      <p:sp>
        <p:nvSpPr>
          <p:cNvPr id="31747" name="Text Box 3"/>
          <p:cNvSpPr txBox="1">
            <a:spLocks noChangeArrowheads="1"/>
          </p:cNvSpPr>
          <p:nvPr/>
        </p:nvSpPr>
        <p:spPr bwMode="auto">
          <a:xfrm>
            <a:off x="381000" y="252413"/>
            <a:ext cx="34456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sz="3600" dirty="0">
                <a:latin typeface="+mn-lt"/>
                <a:ea typeface="宋体" pitchFamily="2" charset="-122"/>
              </a:rPr>
              <a:t>What does it do?</a:t>
            </a:r>
          </a:p>
        </p:txBody>
      </p:sp>
      <p:sp>
        <p:nvSpPr>
          <p:cNvPr id="31748" name="Text Box 4"/>
          <p:cNvSpPr txBox="1">
            <a:spLocks noChangeArrowheads="1"/>
          </p:cNvSpPr>
          <p:nvPr/>
        </p:nvSpPr>
        <p:spPr bwMode="auto">
          <a:xfrm>
            <a:off x="381000" y="2743200"/>
            <a:ext cx="70554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sz="3600" dirty="0">
                <a:latin typeface="+mn-lt"/>
                <a:ea typeface="宋体" pitchFamily="2" charset="-122"/>
              </a:rPr>
              <a:t>substrate + O</a:t>
            </a:r>
            <a:r>
              <a:rPr lang="en-US" altLang="zh-CN" sz="3600" baseline="-25000" dirty="0">
                <a:latin typeface="+mn-lt"/>
                <a:ea typeface="宋体" pitchFamily="2" charset="-122"/>
              </a:rPr>
              <a:t>2</a:t>
            </a:r>
            <a:r>
              <a:rPr lang="en-US" altLang="zh-CN" sz="3600" dirty="0">
                <a:latin typeface="+mn-lt"/>
                <a:ea typeface="宋体" pitchFamily="2" charset="-122"/>
              </a:rPr>
              <a:t> = CO</a:t>
            </a:r>
            <a:r>
              <a:rPr lang="en-US" altLang="zh-CN" sz="3600" baseline="-25000" dirty="0">
                <a:latin typeface="+mn-lt"/>
                <a:ea typeface="宋体" pitchFamily="2" charset="-122"/>
              </a:rPr>
              <a:t>2</a:t>
            </a:r>
            <a:r>
              <a:rPr lang="en-US" altLang="zh-CN" sz="3600" dirty="0">
                <a:latin typeface="+mn-lt"/>
                <a:ea typeface="宋体" pitchFamily="2" charset="-122"/>
              </a:rPr>
              <a:t> +H</a:t>
            </a:r>
            <a:r>
              <a:rPr lang="en-US" altLang="zh-CN" sz="3600" baseline="-25000" dirty="0">
                <a:latin typeface="+mn-lt"/>
                <a:ea typeface="宋体" pitchFamily="2" charset="-122"/>
              </a:rPr>
              <a:t>2</a:t>
            </a:r>
            <a:r>
              <a:rPr lang="en-US" altLang="zh-CN" sz="3600" dirty="0">
                <a:latin typeface="+mn-lt"/>
                <a:ea typeface="宋体" pitchFamily="2" charset="-122"/>
              </a:rPr>
              <a:t>O + product</a:t>
            </a:r>
          </a:p>
        </p:txBody>
      </p:sp>
      <p:sp>
        <p:nvSpPr>
          <p:cNvPr id="31749" name="Text Box 5"/>
          <p:cNvSpPr txBox="1">
            <a:spLocks noChangeArrowheads="1"/>
          </p:cNvSpPr>
          <p:nvPr/>
        </p:nvSpPr>
        <p:spPr bwMode="auto">
          <a:xfrm>
            <a:off x="1643043" y="4357695"/>
            <a:ext cx="57150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sz="3600" b="0" dirty="0" err="1">
                <a:solidFill>
                  <a:srgbClr val="000000"/>
                </a:solidFill>
                <a:latin typeface="+mn-lt"/>
                <a:ea typeface="宋体" pitchFamily="2" charset="-122"/>
              </a:rPr>
              <a:t>monooxygenase</a:t>
            </a:r>
            <a:r>
              <a:rPr lang="en-US" altLang="zh-CN" sz="3600" b="0" dirty="0">
                <a:solidFill>
                  <a:srgbClr val="000000"/>
                </a:solidFill>
                <a:latin typeface="+mn-lt"/>
                <a:ea typeface="宋体" pitchFamily="2" charset="-122"/>
              </a:rPr>
              <a:t> activity</a:t>
            </a:r>
          </a:p>
        </p:txBody>
      </p:sp>
    </p:spTree>
    <p:extLst>
      <p:ext uri="{BB962C8B-B14F-4D97-AF65-F5344CB8AC3E}">
        <p14:creationId xmlns:p14="http://schemas.microsoft.com/office/powerpoint/2010/main" val="521406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4800"/>
            <a:ext cx="6804025"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5"/>
          <p:cNvSpPr>
            <a:spLocks noChangeArrowheads="1"/>
          </p:cNvSpPr>
          <p:nvPr/>
        </p:nvSpPr>
        <p:spPr bwMode="auto">
          <a:xfrm>
            <a:off x="968375" y="4427538"/>
            <a:ext cx="3779838" cy="9064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b="0">
              <a:solidFill>
                <a:srgbClr val="000000"/>
              </a:solidFill>
              <a:latin typeface="Geneva"/>
              <a:ea typeface="宋体" pitchFamily="2" charset="-122"/>
            </a:endParaRPr>
          </a:p>
        </p:txBody>
      </p:sp>
      <p:grpSp>
        <p:nvGrpSpPr>
          <p:cNvPr id="32773" name="Group 6"/>
          <p:cNvGrpSpPr>
            <a:grpSpLocks/>
          </p:cNvGrpSpPr>
          <p:nvPr/>
        </p:nvGrpSpPr>
        <p:grpSpPr bwMode="auto">
          <a:xfrm>
            <a:off x="457200" y="304800"/>
            <a:ext cx="7048500" cy="1406525"/>
            <a:chOff x="288" y="192"/>
            <a:chExt cx="4440" cy="886"/>
          </a:xfrm>
        </p:grpSpPr>
        <p:sp>
          <p:nvSpPr>
            <p:cNvPr id="32777" name="Rectangle 7"/>
            <p:cNvSpPr>
              <a:spLocks noChangeArrowheads="1"/>
            </p:cNvSpPr>
            <p:nvPr/>
          </p:nvSpPr>
          <p:spPr bwMode="auto">
            <a:xfrm>
              <a:off x="288" y="192"/>
              <a:ext cx="4440" cy="864"/>
            </a:xfrm>
            <a:prstGeom prst="rect">
              <a:avLst/>
            </a:prstGeom>
            <a:solidFill>
              <a:srgbClr val="FFFFFF"/>
            </a:solidFill>
            <a:ln w="9525">
              <a:solidFill>
                <a:srgbClr val="FFF7F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2778" name="Rectangle 8"/>
            <p:cNvSpPr>
              <a:spLocks noChangeArrowheads="1"/>
            </p:cNvSpPr>
            <p:nvPr/>
          </p:nvSpPr>
          <p:spPr bwMode="auto">
            <a:xfrm>
              <a:off x="1768" y="824"/>
              <a:ext cx="2381" cy="254"/>
            </a:xfrm>
            <a:prstGeom prst="rect">
              <a:avLst/>
            </a:prstGeom>
            <a:solidFill>
              <a:srgbClr val="FFFFFF"/>
            </a:solidFill>
            <a:ln w="9525">
              <a:solidFill>
                <a:srgbClr val="FFF7F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
        <p:nvSpPr>
          <p:cNvPr id="504841" name="Text Box 9"/>
          <p:cNvSpPr txBox="1">
            <a:spLocks noChangeArrowheads="1"/>
          </p:cNvSpPr>
          <p:nvPr/>
        </p:nvSpPr>
        <p:spPr bwMode="auto">
          <a:xfrm>
            <a:off x="4572000" y="5883275"/>
            <a:ext cx="360470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b="0" i="1" dirty="0">
                <a:solidFill>
                  <a:srgbClr val="000000"/>
                </a:solidFill>
                <a:latin typeface="+mn-lt"/>
                <a:ea typeface="宋体" pitchFamily="2" charset="-122"/>
              </a:rPr>
              <a:t>GO biological process term:</a:t>
            </a:r>
          </a:p>
          <a:p>
            <a:pPr eaLnBrk="1" hangingPunct="1"/>
            <a:r>
              <a:rPr lang="en-US" altLang="zh-CN" b="0" dirty="0">
                <a:solidFill>
                  <a:srgbClr val="000000"/>
                </a:solidFill>
                <a:latin typeface="+mn-lt"/>
                <a:ea typeface="宋体" pitchFamily="2" charset="-122"/>
              </a:rPr>
              <a:t> GO:0006118</a:t>
            </a:r>
            <a:endParaRPr lang="en-US" altLang="zh-CN" sz="1300" b="0" dirty="0">
              <a:solidFill>
                <a:srgbClr val="000000"/>
              </a:solidFill>
              <a:latin typeface="+mn-lt"/>
              <a:ea typeface="宋体" pitchFamily="2" charset="-122"/>
            </a:endParaRPr>
          </a:p>
        </p:txBody>
      </p:sp>
      <p:sp>
        <p:nvSpPr>
          <p:cNvPr id="32775" name="Text Box 10"/>
          <p:cNvSpPr txBox="1">
            <a:spLocks noChangeArrowheads="1"/>
          </p:cNvSpPr>
          <p:nvPr/>
        </p:nvSpPr>
        <p:spPr bwMode="auto">
          <a:xfrm>
            <a:off x="304800" y="411163"/>
            <a:ext cx="43885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sz="3600" dirty="0">
                <a:latin typeface="+mn-lt"/>
                <a:ea typeface="宋体" pitchFamily="2" charset="-122"/>
              </a:rPr>
              <a:t>Which process is this?</a:t>
            </a:r>
            <a:endParaRPr lang="en-US" altLang="zh-CN" dirty="0">
              <a:latin typeface="+mn-lt"/>
              <a:ea typeface="宋体" pitchFamily="2" charset="-122"/>
            </a:endParaRPr>
          </a:p>
        </p:txBody>
      </p:sp>
      <p:sp>
        <p:nvSpPr>
          <p:cNvPr id="32776" name="Text Box 12"/>
          <p:cNvSpPr txBox="1">
            <a:spLocks noChangeArrowheads="1"/>
          </p:cNvSpPr>
          <p:nvPr/>
        </p:nvSpPr>
        <p:spPr bwMode="auto">
          <a:xfrm>
            <a:off x="2917825" y="5243513"/>
            <a:ext cx="38639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Comic Sans MS" pitchFamily="66" charset="0"/>
              </a:defRPr>
            </a:lvl1pPr>
            <a:lvl2pPr marL="742950" indent="-285750" eaLnBrk="0" hangingPunct="0">
              <a:defRPr sz="2400" b="1">
                <a:solidFill>
                  <a:schemeClr val="tx1"/>
                </a:solidFill>
                <a:latin typeface="Comic Sans MS" pitchFamily="66" charset="0"/>
              </a:defRPr>
            </a:lvl2pPr>
            <a:lvl3pPr marL="1143000" indent="-228600" eaLnBrk="0" hangingPunct="0">
              <a:defRPr sz="2400" b="1">
                <a:solidFill>
                  <a:schemeClr val="tx1"/>
                </a:solidFill>
                <a:latin typeface="Comic Sans MS" pitchFamily="66" charset="0"/>
              </a:defRPr>
            </a:lvl3pPr>
            <a:lvl4pPr marL="1600200" indent="-228600" eaLnBrk="0" hangingPunct="0">
              <a:defRPr sz="2400" b="1">
                <a:solidFill>
                  <a:schemeClr val="tx1"/>
                </a:solidFill>
                <a:latin typeface="Comic Sans MS" pitchFamily="66" charset="0"/>
              </a:defRPr>
            </a:lvl4pPr>
            <a:lvl5pPr marL="2057400" indent="-228600" eaLnBrk="0" hangingPunct="0">
              <a:defRPr sz="2400" b="1">
                <a:solidFill>
                  <a:schemeClr val="tx1"/>
                </a:solidFill>
                <a:latin typeface="Comic Sans MS" pitchFamily="66" charset="0"/>
              </a:defRPr>
            </a:lvl5pPr>
            <a:lvl6pPr marL="2514600" indent="-228600" eaLnBrk="0" fontAlgn="base" hangingPunct="0">
              <a:spcBef>
                <a:spcPct val="0"/>
              </a:spcBef>
              <a:spcAft>
                <a:spcPct val="0"/>
              </a:spcAft>
              <a:defRPr sz="2400" b="1">
                <a:solidFill>
                  <a:schemeClr val="tx1"/>
                </a:solidFill>
                <a:latin typeface="Comic Sans MS" pitchFamily="66" charset="0"/>
              </a:defRPr>
            </a:lvl6pPr>
            <a:lvl7pPr marL="2971800" indent="-228600" eaLnBrk="0" fontAlgn="base" hangingPunct="0">
              <a:spcBef>
                <a:spcPct val="0"/>
              </a:spcBef>
              <a:spcAft>
                <a:spcPct val="0"/>
              </a:spcAft>
              <a:defRPr sz="2400" b="1">
                <a:solidFill>
                  <a:schemeClr val="tx1"/>
                </a:solidFill>
                <a:latin typeface="Comic Sans MS" pitchFamily="66" charset="0"/>
              </a:defRPr>
            </a:lvl7pPr>
            <a:lvl8pPr marL="3429000" indent="-228600" eaLnBrk="0" fontAlgn="base" hangingPunct="0">
              <a:spcBef>
                <a:spcPct val="0"/>
              </a:spcBef>
              <a:spcAft>
                <a:spcPct val="0"/>
              </a:spcAft>
              <a:defRPr sz="2400" b="1">
                <a:solidFill>
                  <a:schemeClr val="tx1"/>
                </a:solidFill>
                <a:latin typeface="Comic Sans MS" pitchFamily="66" charset="0"/>
              </a:defRPr>
            </a:lvl8pPr>
            <a:lvl9pPr marL="3886200" indent="-228600" eaLnBrk="0" fontAlgn="base" hangingPunct="0">
              <a:spcBef>
                <a:spcPct val="0"/>
              </a:spcBef>
              <a:spcAft>
                <a:spcPct val="0"/>
              </a:spcAft>
              <a:defRPr sz="2400" b="1">
                <a:solidFill>
                  <a:schemeClr val="tx1"/>
                </a:solidFill>
                <a:latin typeface="Comic Sans MS" pitchFamily="66" charset="0"/>
              </a:defRPr>
            </a:lvl9pPr>
          </a:lstStyle>
          <a:p>
            <a:pPr eaLnBrk="1" hangingPunct="1"/>
            <a:r>
              <a:rPr lang="en-US" altLang="zh-CN" b="0" dirty="0">
                <a:solidFill>
                  <a:srgbClr val="000000"/>
                </a:solidFill>
                <a:latin typeface="+mn-lt"/>
                <a:ea typeface="宋体" pitchFamily="2" charset="-122"/>
              </a:rPr>
              <a:t>electron transport</a:t>
            </a:r>
          </a:p>
          <a:p>
            <a:pPr eaLnBrk="1" hangingPunct="1">
              <a:spcBef>
                <a:spcPct val="50000"/>
              </a:spcBef>
            </a:pPr>
            <a:endParaRPr lang="en-US" altLang="zh-CN" dirty="0">
              <a:latin typeface="+mn-lt"/>
              <a:ea typeface="宋体" pitchFamily="2" charset="-122"/>
            </a:endParaRPr>
          </a:p>
        </p:txBody>
      </p:sp>
    </p:spTree>
    <p:extLst>
      <p:ext uri="{BB962C8B-B14F-4D97-AF65-F5344CB8AC3E}">
        <p14:creationId xmlns:p14="http://schemas.microsoft.com/office/powerpoint/2010/main" val="2424244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r>
              <a:rPr lang="en-US" altLang="zh-CN" sz="2800" dirty="0"/>
              <a:t>What is functional annotation?</a:t>
            </a:r>
          </a:p>
          <a:p>
            <a:r>
              <a:rPr lang="en-US" altLang="zh-CN" sz="2800" dirty="0">
                <a:solidFill>
                  <a:schemeClr val="bg1">
                    <a:lumMod val="75000"/>
                  </a:schemeClr>
                </a:solidFill>
              </a:rPr>
              <a:t>Popular tools - BLAST and HMMER</a:t>
            </a:r>
          </a:p>
          <a:p>
            <a:r>
              <a:rPr lang="en-US" altLang="zh-CN" sz="2800" dirty="0">
                <a:solidFill>
                  <a:schemeClr val="bg1">
                    <a:lumMod val="75000"/>
                  </a:schemeClr>
                </a:solidFill>
              </a:rPr>
              <a:t>Nucleotide and protein databases</a:t>
            </a:r>
          </a:p>
          <a:p>
            <a:r>
              <a:rPr lang="en-US" altLang="zh-CN" sz="2800" dirty="0">
                <a:solidFill>
                  <a:schemeClr val="bg1">
                    <a:lumMod val="75000"/>
                  </a:schemeClr>
                </a:solidFill>
              </a:rPr>
              <a:t>Gene functional annotation and classification</a:t>
            </a:r>
          </a:p>
          <a:p>
            <a:r>
              <a:rPr lang="en-US" altLang="zh-CN" sz="2800" dirty="0" err="1">
                <a:solidFill>
                  <a:schemeClr val="bg1">
                    <a:lumMod val="75000"/>
                  </a:schemeClr>
                </a:solidFill>
              </a:rPr>
              <a:t>InterPro</a:t>
            </a:r>
            <a:r>
              <a:rPr lang="en-US" altLang="zh-CN" sz="2800" dirty="0">
                <a:solidFill>
                  <a:schemeClr val="bg1">
                    <a:lumMod val="75000"/>
                  </a:schemeClr>
                </a:solidFill>
              </a:rPr>
              <a:t> and </a:t>
            </a:r>
            <a:r>
              <a:rPr lang="en-US" altLang="zh-CN" sz="2800" dirty="0" err="1">
                <a:solidFill>
                  <a:schemeClr val="bg1">
                    <a:lumMod val="75000"/>
                  </a:schemeClr>
                </a:solidFill>
              </a:rPr>
              <a:t>InterProScan</a:t>
            </a:r>
            <a:endParaRPr lang="en-US" altLang="zh-CN" sz="2800" dirty="0">
              <a:solidFill>
                <a:schemeClr val="bg1">
                  <a:lumMod val="75000"/>
                </a:schemeClr>
              </a:solidFill>
            </a:endParaRPr>
          </a:p>
          <a:p>
            <a:r>
              <a:rPr lang="en-US" altLang="zh-CN" sz="2800" dirty="0">
                <a:solidFill>
                  <a:schemeClr val="bg1">
                    <a:lumMod val="75000"/>
                  </a:schemeClr>
                </a:solidFill>
              </a:rPr>
              <a:t>A simple example</a:t>
            </a:r>
          </a:p>
        </p:txBody>
      </p:sp>
    </p:spTree>
    <p:extLst>
      <p:ext uri="{BB962C8B-B14F-4D97-AF65-F5344CB8AC3E}">
        <p14:creationId xmlns:p14="http://schemas.microsoft.com/office/powerpoint/2010/main" val="4116865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DAG</a:t>
            </a:r>
            <a:endParaRPr lang="zh-CN" altLang="en-US" dirty="0"/>
          </a:p>
        </p:txBody>
      </p:sp>
      <p:grpSp>
        <p:nvGrpSpPr>
          <p:cNvPr id="14" name="Group 4"/>
          <p:cNvGrpSpPr>
            <a:grpSpLocks/>
          </p:cNvGrpSpPr>
          <p:nvPr/>
        </p:nvGrpSpPr>
        <p:grpSpPr bwMode="auto">
          <a:xfrm>
            <a:off x="1676400" y="1403123"/>
            <a:ext cx="5867400" cy="4997677"/>
            <a:chOff x="912" y="336"/>
            <a:chExt cx="4167" cy="3779"/>
          </a:xfrm>
        </p:grpSpPr>
        <p:pic>
          <p:nvPicPr>
            <p:cNvPr id="1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 y="336"/>
              <a:ext cx="3953" cy="3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
            <p:cNvSpPr txBox="1">
              <a:spLocks noChangeArrowheads="1"/>
            </p:cNvSpPr>
            <p:nvPr/>
          </p:nvSpPr>
          <p:spPr bwMode="auto">
            <a:xfrm>
              <a:off x="4608" y="1824"/>
              <a:ext cx="47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latin typeface="Times New Roman" pitchFamily="18" charset="0"/>
                </a:rPr>
                <a:t>part_of</a:t>
              </a:r>
            </a:p>
          </p:txBody>
        </p:sp>
        <p:sp>
          <p:nvSpPr>
            <p:cNvPr id="17" name="Text Box 7"/>
            <p:cNvSpPr txBox="1">
              <a:spLocks noChangeArrowheads="1"/>
            </p:cNvSpPr>
            <p:nvPr/>
          </p:nvSpPr>
          <p:spPr bwMode="auto">
            <a:xfrm>
              <a:off x="2976" y="624"/>
              <a:ext cx="3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latin typeface="Times New Roman" pitchFamily="18" charset="0"/>
                </a:rPr>
                <a:t>is_a</a:t>
              </a:r>
            </a:p>
          </p:txBody>
        </p:sp>
      </p:grpSp>
    </p:spTree>
    <p:extLst>
      <p:ext uri="{BB962C8B-B14F-4D97-AF65-F5344CB8AC3E}">
        <p14:creationId xmlns:p14="http://schemas.microsoft.com/office/powerpoint/2010/main" val="1840581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 Annotation</a:t>
            </a:r>
            <a:endParaRPr lang="zh-CN" altLang="en-US" dirty="0"/>
          </a:p>
        </p:txBody>
      </p:sp>
      <p:sp>
        <p:nvSpPr>
          <p:cNvPr id="3" name="内容占位符 2"/>
          <p:cNvSpPr>
            <a:spLocks noGrp="1"/>
          </p:cNvSpPr>
          <p:nvPr>
            <p:ph idx="1"/>
          </p:nvPr>
        </p:nvSpPr>
        <p:spPr/>
        <p:txBody>
          <a:bodyPr>
            <a:normAutofit/>
          </a:bodyPr>
          <a:lstStyle/>
          <a:p>
            <a:r>
              <a:rPr lang="en-US" altLang="zh-CN" sz="2800" dirty="0"/>
              <a:t>Mappings to GO</a:t>
            </a:r>
          </a:p>
          <a:p>
            <a:pPr lvl="1"/>
            <a:r>
              <a:rPr lang="en-US" altLang="zh-CN" dirty="0"/>
              <a:t>EC2GO, Pfam2GO, COG2GO</a:t>
            </a:r>
          </a:p>
          <a:p>
            <a:pPr lvl="1"/>
            <a:endParaRPr lang="en-US" altLang="zh-CN" dirty="0"/>
          </a:p>
          <a:p>
            <a:r>
              <a:rPr lang="en-US" altLang="zh-CN" sz="2800" dirty="0"/>
              <a:t>Annotation tools</a:t>
            </a:r>
          </a:p>
          <a:p>
            <a:pPr lvl="1"/>
            <a:r>
              <a:rPr lang="en-US" altLang="zh-CN" sz="2400" dirty="0"/>
              <a:t>Blast2go</a:t>
            </a:r>
          </a:p>
          <a:p>
            <a:pPr lvl="1"/>
            <a:r>
              <a:rPr lang="en-US" altLang="zh-CN" sz="2400" dirty="0"/>
              <a:t>Goanna</a:t>
            </a:r>
          </a:p>
          <a:p>
            <a:pPr lvl="1"/>
            <a:r>
              <a:rPr lang="en-US" altLang="zh-CN" sz="2400" dirty="0"/>
              <a:t>Gotcha</a:t>
            </a:r>
          </a:p>
          <a:p>
            <a:pPr lvl="1"/>
            <a:r>
              <a:rPr lang="en-US" altLang="zh-CN" sz="2400" dirty="0"/>
              <a:t>…</a:t>
            </a:r>
          </a:p>
        </p:txBody>
      </p:sp>
    </p:spTree>
    <p:extLst>
      <p:ext uri="{BB962C8B-B14F-4D97-AF65-F5344CB8AC3E}">
        <p14:creationId xmlns:p14="http://schemas.microsoft.com/office/powerpoint/2010/main" val="1009638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AppData\Local\Temp\Wiz\ff3d0eb5-6ce6-4304-91f1-4cb81d84af58_0_files\40877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1067"/>
            <a:ext cx="299085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14" y="1371600"/>
            <a:ext cx="7888288" cy="5394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19871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blast2go.com/data/images/blast2go/screenshots/b2g_bla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6968889" cy="45555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blast2go.com/data/images/blast2go/screenshots/mapp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9" y="1295400"/>
            <a:ext cx="5471111" cy="441777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blast2go.com/data/images/blast2go/screenshots/keg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057400"/>
            <a:ext cx="6200000" cy="404444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www.blast2go.com/data/images/blast2go/screenshots/graph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767635"/>
            <a:ext cx="5871111" cy="3955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Administrator\AppData\Local\Temp\Wiz\ff3d0eb5-6ce6-4304-91f1-4cb81d84af58_0_files\408777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151" y="31067"/>
            <a:ext cx="1886848" cy="883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96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6"/>
                                        </p:tgtEl>
                                        <p:attrNameLst>
                                          <p:attrName>style.visibility</p:attrName>
                                        </p:attrNameLst>
                                      </p:cBhvr>
                                      <p:to>
                                        <p:strVal val="visible"/>
                                      </p:to>
                                    </p:set>
                                    <p:anim calcmode="lin" valueType="num">
                                      <p:cBhvr additive="base">
                                        <p:cTn id="13" dur="500" fill="hold"/>
                                        <p:tgtEl>
                                          <p:spTgt spid="8196"/>
                                        </p:tgtEl>
                                        <p:attrNameLst>
                                          <p:attrName>ppt_x</p:attrName>
                                        </p:attrNameLst>
                                      </p:cBhvr>
                                      <p:tavLst>
                                        <p:tav tm="0">
                                          <p:val>
                                            <p:strVal val="#ppt_x"/>
                                          </p:val>
                                        </p:tav>
                                        <p:tav tm="100000">
                                          <p:val>
                                            <p:strVal val="#ppt_x"/>
                                          </p:val>
                                        </p:tav>
                                      </p:tavLst>
                                    </p:anim>
                                    <p:anim calcmode="lin" valueType="num">
                                      <p:cBhvr additive="base">
                                        <p:cTn id="14"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8"/>
                                        </p:tgtEl>
                                        <p:attrNameLst>
                                          <p:attrName>style.visibility</p:attrName>
                                        </p:attrNameLst>
                                      </p:cBhvr>
                                      <p:to>
                                        <p:strVal val="visible"/>
                                      </p:to>
                                    </p:set>
                                    <p:anim calcmode="lin" valueType="num">
                                      <p:cBhvr additive="base">
                                        <p:cTn id="19" dur="500" fill="hold"/>
                                        <p:tgtEl>
                                          <p:spTgt spid="8198"/>
                                        </p:tgtEl>
                                        <p:attrNameLst>
                                          <p:attrName>ppt_x</p:attrName>
                                        </p:attrNameLst>
                                      </p:cBhvr>
                                      <p:tavLst>
                                        <p:tav tm="0">
                                          <p:val>
                                            <p:strVal val="#ppt_x"/>
                                          </p:val>
                                        </p:tav>
                                        <p:tav tm="100000">
                                          <p:val>
                                            <p:strVal val="#ppt_x"/>
                                          </p:val>
                                        </p:tav>
                                      </p:tavLst>
                                    </p:anim>
                                    <p:anim calcmode="lin" valueType="num">
                                      <p:cBhvr additive="base">
                                        <p:cTn id="20"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00"/>
                                        </p:tgtEl>
                                        <p:attrNameLst>
                                          <p:attrName>style.visibility</p:attrName>
                                        </p:attrNameLst>
                                      </p:cBhvr>
                                      <p:to>
                                        <p:strVal val="visible"/>
                                      </p:to>
                                    </p:set>
                                    <p:anim calcmode="lin" valueType="num">
                                      <p:cBhvr additive="base">
                                        <p:cTn id="25" dur="500" fill="hold"/>
                                        <p:tgtEl>
                                          <p:spTgt spid="8200"/>
                                        </p:tgtEl>
                                        <p:attrNameLst>
                                          <p:attrName>ppt_x</p:attrName>
                                        </p:attrNameLst>
                                      </p:cBhvr>
                                      <p:tavLst>
                                        <p:tav tm="0">
                                          <p:val>
                                            <p:strVal val="#ppt_x"/>
                                          </p:val>
                                        </p:tav>
                                        <p:tav tm="100000">
                                          <p:val>
                                            <p:strVal val="#ppt_x"/>
                                          </p:val>
                                        </p:tav>
                                      </p:tavLst>
                                    </p:anim>
                                    <p:anim calcmode="lin" valueType="num">
                                      <p:cBhvr additive="base">
                                        <p:cTn id="2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COG/KOG</a:t>
            </a:r>
            <a:endParaRPr lang="zh-CN" altLang="en-US" dirty="0"/>
          </a:p>
        </p:txBody>
      </p:sp>
      <p:pic>
        <p:nvPicPr>
          <p:cNvPr id="1028" name="Picture 4" descr="C:\Users\ADMINI~1\AppData\Local\Temp\Wiz\138643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962" y="1763486"/>
            <a:ext cx="3596752" cy="43434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ADMINI~1\AppData\Local\Temp\Wiz\92324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469900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44861" y="6248400"/>
            <a:ext cx="4194482" cy="369332"/>
          </a:xfrm>
          <a:prstGeom prst="rect">
            <a:avLst/>
          </a:prstGeom>
        </p:spPr>
        <p:txBody>
          <a:bodyPr wrap="none">
            <a:spAutoFit/>
          </a:bodyPr>
          <a:lstStyle/>
          <a:p>
            <a:r>
              <a:rPr lang="en-US" altLang="zh-CN" b="1" dirty="0"/>
              <a:t>C</a:t>
            </a:r>
            <a:r>
              <a:rPr lang="en-US" altLang="zh-CN" dirty="0"/>
              <a:t>lusters of </a:t>
            </a:r>
            <a:r>
              <a:rPr lang="en-US" altLang="zh-CN" b="1" dirty="0"/>
              <a:t>O</a:t>
            </a:r>
            <a:r>
              <a:rPr lang="en-US" altLang="zh-CN" dirty="0"/>
              <a:t>rthologous </a:t>
            </a:r>
            <a:r>
              <a:rPr lang="en-US" altLang="zh-CN" b="1" dirty="0"/>
              <a:t>G</a:t>
            </a:r>
            <a:r>
              <a:rPr lang="en-US" altLang="zh-CN" dirty="0"/>
              <a:t>roups of proteins</a:t>
            </a:r>
            <a:endParaRPr lang="zh-CN" altLang="en-US" dirty="0"/>
          </a:p>
        </p:txBody>
      </p:sp>
      <p:sp>
        <p:nvSpPr>
          <p:cNvPr id="4" name="矩形 3"/>
          <p:cNvSpPr/>
          <p:nvPr/>
        </p:nvSpPr>
        <p:spPr>
          <a:xfrm>
            <a:off x="5935777" y="6248400"/>
            <a:ext cx="2800126" cy="369332"/>
          </a:xfrm>
          <a:prstGeom prst="rect">
            <a:avLst/>
          </a:prstGeom>
        </p:spPr>
        <p:txBody>
          <a:bodyPr wrap="none">
            <a:spAutoFit/>
          </a:bodyPr>
          <a:lstStyle/>
          <a:p>
            <a:r>
              <a:rPr lang="en-US" altLang="zh-CN" dirty="0" err="1"/>
              <a:t>eu</a:t>
            </a:r>
            <a:r>
              <a:rPr lang="en-US" altLang="zh-CN" b="1" dirty="0" err="1"/>
              <a:t>K</a:t>
            </a:r>
            <a:r>
              <a:rPr lang="en-US" altLang="zh-CN" dirty="0" err="1"/>
              <a:t>aryotic</a:t>
            </a:r>
            <a:r>
              <a:rPr lang="en-US" altLang="zh-CN" dirty="0"/>
              <a:t> </a:t>
            </a:r>
            <a:r>
              <a:rPr lang="en-US" altLang="zh-CN" b="1" dirty="0" err="1"/>
              <a:t>O</a:t>
            </a:r>
            <a:r>
              <a:rPr lang="en-US" altLang="zh-CN" dirty="0" err="1"/>
              <a:t>rtholog</a:t>
            </a:r>
            <a:r>
              <a:rPr lang="en-US" altLang="zh-CN" dirty="0"/>
              <a:t> </a:t>
            </a:r>
            <a:r>
              <a:rPr lang="en-US" altLang="zh-CN" b="1" dirty="0"/>
              <a:t>G</a:t>
            </a:r>
            <a:r>
              <a:rPr lang="en-US" altLang="zh-CN" dirty="0"/>
              <a:t>roups</a:t>
            </a:r>
            <a:endParaRPr lang="zh-CN" altLang="en-US" dirty="0"/>
          </a:p>
        </p:txBody>
      </p:sp>
    </p:spTree>
    <p:extLst>
      <p:ext uri="{BB962C8B-B14F-4D97-AF65-F5344CB8AC3E}">
        <p14:creationId xmlns:p14="http://schemas.microsoft.com/office/powerpoint/2010/main" val="188850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define </a:t>
            </a:r>
            <a:r>
              <a:rPr lang="en-US" altLang="zh-CN" dirty="0" err="1"/>
              <a:t>ortholog</a:t>
            </a:r>
            <a:r>
              <a:rPr lang="en-US" altLang="zh-CN" dirty="0"/>
              <a:t>?</a:t>
            </a:r>
            <a:endParaRPr lang="zh-CN" altLang="en-US" dirty="0"/>
          </a:p>
        </p:txBody>
      </p:sp>
      <p:sp>
        <p:nvSpPr>
          <p:cNvPr id="3" name="内容占位符 2"/>
          <p:cNvSpPr>
            <a:spLocks noGrp="1"/>
          </p:cNvSpPr>
          <p:nvPr>
            <p:ph idx="1"/>
          </p:nvPr>
        </p:nvSpPr>
        <p:spPr>
          <a:xfrm>
            <a:off x="457200" y="1600200"/>
            <a:ext cx="5943600" cy="4525963"/>
          </a:xfrm>
        </p:spPr>
        <p:txBody>
          <a:bodyPr>
            <a:normAutofit/>
          </a:bodyPr>
          <a:lstStyle/>
          <a:p>
            <a:r>
              <a:rPr lang="en-US" altLang="zh-CN" sz="2800" dirty="0"/>
              <a:t>Bet - best hit</a:t>
            </a:r>
          </a:p>
          <a:p>
            <a:r>
              <a:rPr lang="en-US" altLang="zh-CN" sz="2800" dirty="0"/>
              <a:t>Each COG included proteins from at least three sufficiently distant species</a:t>
            </a:r>
            <a:endParaRPr lang="zh-CN" altLang="en-US" sz="2800" dirty="0"/>
          </a:p>
        </p:txBody>
      </p:sp>
      <p:grpSp>
        <p:nvGrpSpPr>
          <p:cNvPr id="4" name="Group 7"/>
          <p:cNvGrpSpPr/>
          <p:nvPr/>
        </p:nvGrpSpPr>
        <p:grpSpPr>
          <a:xfrm>
            <a:off x="1066800" y="3886200"/>
            <a:ext cx="4656138" cy="1609726"/>
            <a:chOff x="187325" y="4884738"/>
            <a:chExt cx="4656138" cy="1609725"/>
          </a:xfrm>
        </p:grpSpPr>
        <p:grpSp>
          <p:nvGrpSpPr>
            <p:cNvPr id="5" name="Group 3"/>
            <p:cNvGrpSpPr>
              <a:grpSpLocks/>
            </p:cNvGrpSpPr>
            <p:nvPr/>
          </p:nvGrpSpPr>
          <p:grpSpPr bwMode="auto">
            <a:xfrm>
              <a:off x="187325" y="4884738"/>
              <a:ext cx="1524000" cy="1524000"/>
              <a:chOff x="816" y="1344"/>
              <a:chExt cx="864" cy="864"/>
            </a:xfrm>
          </p:grpSpPr>
          <p:sp>
            <p:nvSpPr>
              <p:cNvPr id="30" name="Oval 4"/>
              <p:cNvSpPr>
                <a:spLocks noChangeArrowheads="1"/>
              </p:cNvSpPr>
              <p:nvPr/>
            </p:nvSpPr>
            <p:spPr bwMode="auto">
              <a:xfrm>
                <a:off x="816" y="1344"/>
                <a:ext cx="864" cy="864"/>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31" name="Rectangle 5"/>
              <p:cNvSpPr>
                <a:spLocks noChangeArrowheads="1"/>
              </p:cNvSpPr>
              <p:nvPr/>
            </p:nvSpPr>
            <p:spPr bwMode="auto">
              <a:xfrm>
                <a:off x="1248" y="1776"/>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2" name="Rectangle 6"/>
              <p:cNvSpPr>
                <a:spLocks noChangeArrowheads="1"/>
              </p:cNvSpPr>
              <p:nvPr/>
            </p:nvSpPr>
            <p:spPr bwMode="auto">
              <a:xfrm>
                <a:off x="1440" y="2016"/>
                <a:ext cx="48" cy="48"/>
              </a:xfrm>
              <a:prstGeom prst="rect">
                <a:avLst/>
              </a:prstGeom>
              <a:solidFill>
                <a:schemeClr val="accent1"/>
              </a:solidFill>
              <a:ln w="9525">
                <a:solidFill>
                  <a:schemeClr val="tx1"/>
                </a:solidFill>
                <a:miter lim="800000"/>
                <a:headEnd/>
                <a:tailEnd/>
              </a:ln>
            </p:spPr>
            <p:txBody>
              <a:bodyPr wrap="none" anchor="ctr"/>
              <a:lstStyle/>
              <a:p>
                <a:pPr algn="ctr" eaLnBrk="0" hangingPunct="0"/>
                <a:endParaRPr lang="en-US"/>
              </a:p>
            </p:txBody>
          </p:sp>
          <p:sp>
            <p:nvSpPr>
              <p:cNvPr id="33" name="Rectangle 7"/>
              <p:cNvSpPr>
                <a:spLocks noChangeArrowheads="1"/>
              </p:cNvSpPr>
              <p:nvPr/>
            </p:nvSpPr>
            <p:spPr bwMode="auto">
              <a:xfrm>
                <a:off x="1056" y="1536"/>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4" name="Rectangle 8"/>
              <p:cNvSpPr>
                <a:spLocks noChangeArrowheads="1"/>
              </p:cNvSpPr>
              <p:nvPr/>
            </p:nvSpPr>
            <p:spPr bwMode="auto">
              <a:xfrm>
                <a:off x="1344" y="1872"/>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5" name="Rectangle 9"/>
              <p:cNvSpPr>
                <a:spLocks noChangeArrowheads="1"/>
              </p:cNvSpPr>
              <p:nvPr/>
            </p:nvSpPr>
            <p:spPr bwMode="auto">
              <a:xfrm>
                <a:off x="1344" y="1584"/>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 name="Rectangle 10"/>
              <p:cNvSpPr>
                <a:spLocks noChangeArrowheads="1"/>
              </p:cNvSpPr>
              <p:nvPr/>
            </p:nvSpPr>
            <p:spPr bwMode="auto">
              <a:xfrm>
                <a:off x="1440" y="1680"/>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7" name="Rectangle 11"/>
              <p:cNvSpPr>
                <a:spLocks noChangeArrowheads="1"/>
              </p:cNvSpPr>
              <p:nvPr/>
            </p:nvSpPr>
            <p:spPr bwMode="auto">
              <a:xfrm>
                <a:off x="960" y="1632"/>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8" name="Rectangle 12"/>
              <p:cNvSpPr>
                <a:spLocks noChangeArrowheads="1"/>
              </p:cNvSpPr>
              <p:nvPr/>
            </p:nvSpPr>
            <p:spPr bwMode="auto">
              <a:xfrm>
                <a:off x="1056" y="1728"/>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9" name="Rectangle 13"/>
              <p:cNvSpPr>
                <a:spLocks noChangeArrowheads="1"/>
              </p:cNvSpPr>
              <p:nvPr/>
            </p:nvSpPr>
            <p:spPr bwMode="auto">
              <a:xfrm>
                <a:off x="1152" y="1824"/>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0" name="Rectangle 14"/>
              <p:cNvSpPr>
                <a:spLocks noChangeArrowheads="1"/>
              </p:cNvSpPr>
              <p:nvPr/>
            </p:nvSpPr>
            <p:spPr bwMode="auto">
              <a:xfrm>
                <a:off x="1440" y="1872"/>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 name="Rectangle 15"/>
              <p:cNvSpPr>
                <a:spLocks noChangeArrowheads="1"/>
              </p:cNvSpPr>
              <p:nvPr/>
            </p:nvSpPr>
            <p:spPr bwMode="auto">
              <a:xfrm>
                <a:off x="1536" y="1968"/>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2" name="Rectangle 16"/>
              <p:cNvSpPr>
                <a:spLocks noChangeArrowheads="1"/>
              </p:cNvSpPr>
              <p:nvPr/>
            </p:nvSpPr>
            <p:spPr bwMode="auto">
              <a:xfrm>
                <a:off x="1056" y="1920"/>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 name="Rectangle 17"/>
              <p:cNvSpPr>
                <a:spLocks noChangeArrowheads="1"/>
              </p:cNvSpPr>
              <p:nvPr/>
            </p:nvSpPr>
            <p:spPr bwMode="auto">
              <a:xfrm>
                <a:off x="1152" y="2016"/>
                <a:ext cx="48"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4" name="AutoShape 18"/>
              <p:cNvSpPr>
                <a:spLocks noChangeArrowheads="1"/>
              </p:cNvSpPr>
              <p:nvPr/>
            </p:nvSpPr>
            <p:spPr bwMode="auto">
              <a:xfrm>
                <a:off x="1248" y="1392"/>
                <a:ext cx="144" cy="144"/>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45" name="AutoShape 19"/>
              <p:cNvSpPr>
                <a:spLocks noChangeArrowheads="1"/>
              </p:cNvSpPr>
              <p:nvPr/>
            </p:nvSpPr>
            <p:spPr bwMode="auto">
              <a:xfrm>
                <a:off x="864" y="1776"/>
                <a:ext cx="144" cy="144"/>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46" name="AutoShape 20"/>
              <p:cNvSpPr>
                <a:spLocks noChangeArrowheads="1"/>
              </p:cNvSpPr>
              <p:nvPr/>
            </p:nvSpPr>
            <p:spPr bwMode="auto">
              <a:xfrm>
                <a:off x="1488" y="1680"/>
                <a:ext cx="144" cy="144"/>
              </a:xfrm>
              <a:prstGeom prst="triangle">
                <a:avLst>
                  <a:gd name="adj" fmla="val 50000"/>
                </a:avLst>
              </a:prstGeom>
              <a:solidFill>
                <a:schemeClr val="bg1"/>
              </a:solidFill>
              <a:ln w="9525">
                <a:solidFill>
                  <a:schemeClr val="tx1"/>
                </a:solidFill>
                <a:miter lim="800000"/>
                <a:headEnd/>
                <a:tailEnd/>
              </a:ln>
            </p:spPr>
            <p:txBody>
              <a:bodyPr wrap="none" anchor="ctr"/>
              <a:lstStyle/>
              <a:p>
                <a:endParaRPr lang="en-US"/>
              </a:p>
            </p:txBody>
          </p:sp>
          <p:sp>
            <p:nvSpPr>
              <p:cNvPr id="47" name="AutoShape 21"/>
              <p:cNvSpPr>
                <a:spLocks noChangeArrowheads="1"/>
              </p:cNvSpPr>
              <p:nvPr/>
            </p:nvSpPr>
            <p:spPr bwMode="auto">
              <a:xfrm>
                <a:off x="1248" y="2016"/>
                <a:ext cx="144" cy="144"/>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grpSp>
        <p:sp>
          <p:nvSpPr>
            <p:cNvPr id="6" name="Oval 22"/>
            <p:cNvSpPr>
              <a:spLocks noChangeArrowheads="1"/>
            </p:cNvSpPr>
            <p:nvPr/>
          </p:nvSpPr>
          <p:spPr bwMode="auto">
            <a:xfrm>
              <a:off x="3319463" y="4970463"/>
              <a:ext cx="1524000" cy="1524000"/>
            </a:xfrm>
            <a:prstGeom prst="ellipse">
              <a:avLst/>
            </a:prstGeom>
            <a:solidFill>
              <a:schemeClr val="folHlink"/>
            </a:solidFill>
            <a:ln w="9525">
              <a:solidFill>
                <a:schemeClr val="tx1"/>
              </a:solidFill>
              <a:round/>
              <a:headEnd/>
              <a:tailEnd/>
            </a:ln>
          </p:spPr>
          <p:txBody>
            <a:bodyPr wrap="none" lIns="101599" tIns="50799" rIns="101599" bIns="50799" anchor="ctr"/>
            <a:lstStyle/>
            <a:p>
              <a:endParaRPr lang="en-US"/>
            </a:p>
          </p:txBody>
        </p:sp>
        <p:sp>
          <p:nvSpPr>
            <p:cNvPr id="7" name="Rectangle 23"/>
            <p:cNvSpPr>
              <a:spLocks noChangeArrowheads="1"/>
            </p:cNvSpPr>
            <p:nvPr/>
          </p:nvSpPr>
          <p:spPr bwMode="auto">
            <a:xfrm>
              <a:off x="4081463" y="5732463"/>
              <a:ext cx="84137" cy="84137"/>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8" name="Rectangle 24"/>
            <p:cNvSpPr>
              <a:spLocks noChangeArrowheads="1"/>
            </p:cNvSpPr>
            <p:nvPr/>
          </p:nvSpPr>
          <p:spPr bwMode="auto">
            <a:xfrm>
              <a:off x="4419600" y="6154738"/>
              <a:ext cx="85725" cy="85725"/>
            </a:xfrm>
            <a:prstGeom prst="rect">
              <a:avLst/>
            </a:prstGeom>
            <a:solidFill>
              <a:schemeClr val="accent1"/>
            </a:solidFill>
            <a:ln w="9525">
              <a:solidFill>
                <a:schemeClr val="tx1"/>
              </a:solidFill>
              <a:miter lim="800000"/>
              <a:headEnd/>
              <a:tailEnd/>
            </a:ln>
          </p:spPr>
          <p:txBody>
            <a:bodyPr wrap="none" lIns="101599" tIns="50799" rIns="101599" bIns="50799" anchor="ctr"/>
            <a:lstStyle/>
            <a:p>
              <a:pPr algn="ctr" eaLnBrk="0" hangingPunct="0"/>
              <a:endParaRPr lang="en-US"/>
            </a:p>
          </p:txBody>
        </p:sp>
        <p:sp>
          <p:nvSpPr>
            <p:cNvPr id="9" name="Rectangle 25"/>
            <p:cNvSpPr>
              <a:spLocks noChangeArrowheads="1"/>
            </p:cNvSpPr>
            <p:nvPr/>
          </p:nvSpPr>
          <p:spPr bwMode="auto">
            <a:xfrm>
              <a:off x="3743325" y="5308600"/>
              <a:ext cx="84138" cy="84138"/>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0" name="Rectangle 26"/>
            <p:cNvSpPr>
              <a:spLocks noChangeArrowheads="1"/>
            </p:cNvSpPr>
            <p:nvPr/>
          </p:nvSpPr>
          <p:spPr bwMode="auto">
            <a:xfrm>
              <a:off x="4081463" y="6070600"/>
              <a:ext cx="84137" cy="84138"/>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1" name="Rectangle 27"/>
            <p:cNvSpPr>
              <a:spLocks noChangeArrowheads="1"/>
            </p:cNvSpPr>
            <p:nvPr/>
          </p:nvSpPr>
          <p:spPr bwMode="auto">
            <a:xfrm>
              <a:off x="4251325" y="5392738"/>
              <a:ext cx="84138" cy="85725"/>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2" name="Rectangle 28"/>
            <p:cNvSpPr>
              <a:spLocks noChangeArrowheads="1"/>
            </p:cNvSpPr>
            <p:nvPr/>
          </p:nvSpPr>
          <p:spPr bwMode="auto">
            <a:xfrm>
              <a:off x="4419600" y="5562600"/>
              <a:ext cx="85725" cy="84138"/>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3" name="Rectangle 29"/>
            <p:cNvSpPr>
              <a:spLocks noChangeArrowheads="1"/>
            </p:cNvSpPr>
            <p:nvPr/>
          </p:nvSpPr>
          <p:spPr bwMode="auto">
            <a:xfrm>
              <a:off x="3573463" y="5478463"/>
              <a:ext cx="84137" cy="84137"/>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4" name="Rectangle 30"/>
            <p:cNvSpPr>
              <a:spLocks noChangeArrowheads="1"/>
            </p:cNvSpPr>
            <p:nvPr/>
          </p:nvSpPr>
          <p:spPr bwMode="auto">
            <a:xfrm>
              <a:off x="3911600" y="5478463"/>
              <a:ext cx="85725" cy="84137"/>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5" name="Rectangle 31"/>
            <p:cNvSpPr>
              <a:spLocks noChangeArrowheads="1"/>
            </p:cNvSpPr>
            <p:nvPr/>
          </p:nvSpPr>
          <p:spPr bwMode="auto">
            <a:xfrm>
              <a:off x="3657600" y="6154738"/>
              <a:ext cx="85725" cy="85725"/>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6" name="Rectangle 32"/>
            <p:cNvSpPr>
              <a:spLocks noChangeArrowheads="1"/>
            </p:cNvSpPr>
            <p:nvPr/>
          </p:nvSpPr>
          <p:spPr bwMode="auto">
            <a:xfrm>
              <a:off x="4419600" y="5900738"/>
              <a:ext cx="85725" cy="85725"/>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7" name="Rectangle 33"/>
            <p:cNvSpPr>
              <a:spLocks noChangeArrowheads="1"/>
            </p:cNvSpPr>
            <p:nvPr/>
          </p:nvSpPr>
          <p:spPr bwMode="auto">
            <a:xfrm>
              <a:off x="4589463" y="6070600"/>
              <a:ext cx="84137" cy="84138"/>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8" name="Rectangle 34"/>
            <p:cNvSpPr>
              <a:spLocks noChangeArrowheads="1"/>
            </p:cNvSpPr>
            <p:nvPr/>
          </p:nvSpPr>
          <p:spPr bwMode="auto">
            <a:xfrm>
              <a:off x="3743325" y="5986463"/>
              <a:ext cx="84138" cy="84137"/>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19" name="Rectangle 35"/>
            <p:cNvSpPr>
              <a:spLocks noChangeArrowheads="1"/>
            </p:cNvSpPr>
            <p:nvPr/>
          </p:nvSpPr>
          <p:spPr bwMode="auto">
            <a:xfrm>
              <a:off x="3911600" y="6154738"/>
              <a:ext cx="85725" cy="85725"/>
            </a:xfrm>
            <a:prstGeom prst="rect">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20" name="AutoShape 36"/>
            <p:cNvSpPr>
              <a:spLocks noChangeArrowheads="1"/>
            </p:cNvSpPr>
            <p:nvPr/>
          </p:nvSpPr>
          <p:spPr bwMode="auto">
            <a:xfrm>
              <a:off x="4081463" y="5054600"/>
              <a:ext cx="254000" cy="254000"/>
            </a:xfrm>
            <a:prstGeom prst="triangle">
              <a:avLst>
                <a:gd name="adj" fmla="val 50000"/>
              </a:avLst>
            </a:prstGeom>
            <a:solidFill>
              <a:schemeClr val="bg1"/>
            </a:solidFill>
            <a:ln w="9525">
              <a:solidFill>
                <a:schemeClr val="tx1"/>
              </a:solidFill>
              <a:miter lim="800000"/>
              <a:headEnd/>
              <a:tailEnd/>
            </a:ln>
          </p:spPr>
          <p:txBody>
            <a:bodyPr wrap="none" lIns="101599" tIns="50799" rIns="101599" bIns="50799" anchor="ctr"/>
            <a:lstStyle/>
            <a:p>
              <a:endParaRPr lang="en-US"/>
            </a:p>
          </p:txBody>
        </p:sp>
        <p:sp>
          <p:nvSpPr>
            <p:cNvPr id="21" name="AutoShape 37"/>
            <p:cNvSpPr>
              <a:spLocks noChangeArrowheads="1"/>
            </p:cNvSpPr>
            <p:nvPr/>
          </p:nvSpPr>
          <p:spPr bwMode="auto">
            <a:xfrm>
              <a:off x="3403600" y="5732463"/>
              <a:ext cx="254000" cy="254000"/>
            </a:xfrm>
            <a:prstGeom prst="triangle">
              <a:avLst>
                <a:gd name="adj" fmla="val 50000"/>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22" name="AutoShape 38"/>
            <p:cNvSpPr>
              <a:spLocks noChangeArrowheads="1"/>
            </p:cNvSpPr>
            <p:nvPr/>
          </p:nvSpPr>
          <p:spPr bwMode="auto">
            <a:xfrm>
              <a:off x="4505325" y="5562600"/>
              <a:ext cx="254000" cy="254000"/>
            </a:xfrm>
            <a:prstGeom prst="triangle">
              <a:avLst>
                <a:gd name="adj" fmla="val 50000"/>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sp>
          <p:nvSpPr>
            <p:cNvPr id="23" name="AutoShape 39"/>
            <p:cNvSpPr>
              <a:spLocks noChangeArrowheads="1"/>
            </p:cNvSpPr>
            <p:nvPr/>
          </p:nvSpPr>
          <p:spPr bwMode="auto">
            <a:xfrm>
              <a:off x="4081463" y="6154738"/>
              <a:ext cx="254000" cy="254000"/>
            </a:xfrm>
            <a:prstGeom prst="triangle">
              <a:avLst>
                <a:gd name="adj" fmla="val 50000"/>
              </a:avLst>
            </a:prstGeom>
            <a:solidFill>
              <a:schemeClr val="accent1"/>
            </a:solidFill>
            <a:ln w="9525">
              <a:solidFill>
                <a:schemeClr val="tx1"/>
              </a:solidFill>
              <a:miter lim="800000"/>
              <a:headEnd/>
              <a:tailEnd/>
            </a:ln>
          </p:spPr>
          <p:txBody>
            <a:bodyPr wrap="none" lIns="101599" tIns="50799" rIns="101599" bIns="50799" anchor="ctr"/>
            <a:lstStyle/>
            <a:p>
              <a:endParaRPr lang="en-US"/>
            </a:p>
          </p:txBody>
        </p:sp>
        <p:cxnSp>
          <p:nvCxnSpPr>
            <p:cNvPr id="24" name="AutoShape 40"/>
            <p:cNvCxnSpPr>
              <a:cxnSpLocks noChangeShapeType="1"/>
            </p:cNvCxnSpPr>
            <p:nvPr/>
          </p:nvCxnSpPr>
          <p:spPr bwMode="auto">
            <a:xfrm rot="16200000">
              <a:off x="2673350" y="4043552"/>
              <a:ext cx="296863" cy="2646363"/>
            </a:xfrm>
            <a:prstGeom prst="curvedConnector2">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cxnSp>
        <p:cxnSp>
          <p:nvCxnSpPr>
            <p:cNvPr id="25" name="AutoShape 41"/>
            <p:cNvCxnSpPr>
              <a:cxnSpLocks noChangeShapeType="1"/>
              <a:stCxn id="20" idx="3"/>
              <a:endCxn id="46" idx="3"/>
            </p:cNvCxnSpPr>
            <p:nvPr/>
          </p:nvCxnSpPr>
          <p:spPr bwMode="auto">
            <a:xfrm rot="5400000">
              <a:off x="2641600" y="4165600"/>
              <a:ext cx="423863" cy="2709863"/>
            </a:xfrm>
            <a:prstGeom prst="curvedConnector3">
              <a:avLst>
                <a:gd name="adj1" fmla="val 160000"/>
              </a:avLst>
            </a:prstGeom>
            <a:noFill/>
            <a:ln w="28575">
              <a:solidFill>
                <a:schemeClr val="tx1"/>
              </a:solidFill>
              <a:prstDash val="sysDot"/>
              <a:round/>
              <a:headEnd/>
              <a:tailEnd type="stealth" w="lg" len="lg"/>
            </a:ln>
            <a:extLst>
              <a:ext uri="{909E8E84-426E-40DD-AFC4-6F175D3DCCD1}">
                <a14:hiddenFill xmlns:a14="http://schemas.microsoft.com/office/drawing/2010/main">
                  <a:noFill/>
                </a14:hiddenFill>
              </a:ext>
            </a:extLst>
          </p:spPr>
        </p:cxnSp>
        <p:cxnSp>
          <p:nvCxnSpPr>
            <p:cNvPr id="26" name="AutoShape 42"/>
            <p:cNvCxnSpPr>
              <a:cxnSpLocks noChangeShapeType="1"/>
              <a:stCxn id="20" idx="4"/>
              <a:endCxn id="45" idx="4"/>
            </p:cNvCxnSpPr>
            <p:nvPr/>
          </p:nvCxnSpPr>
          <p:spPr bwMode="auto">
            <a:xfrm rot="5400000">
              <a:off x="2134394" y="3699669"/>
              <a:ext cx="592138" cy="3810000"/>
            </a:xfrm>
            <a:prstGeom prst="curvedConnector3">
              <a:avLst>
                <a:gd name="adj1" fmla="val 142856"/>
              </a:avLst>
            </a:prstGeom>
            <a:noFill/>
            <a:ln w="9525">
              <a:solidFill>
                <a:schemeClr val="tx1"/>
              </a:solidFill>
              <a:prstDash val="sysDot"/>
              <a:round/>
              <a:headEnd/>
              <a:tailEnd type="stealth" w="lg" len="lg"/>
            </a:ln>
            <a:extLst>
              <a:ext uri="{909E8E84-426E-40DD-AFC4-6F175D3DCCD1}">
                <a14:hiddenFill xmlns:a14="http://schemas.microsoft.com/office/drawing/2010/main">
                  <a:noFill/>
                </a14:hiddenFill>
              </a:ext>
            </a:extLst>
          </p:spPr>
        </p:cxnSp>
        <p:cxnSp>
          <p:nvCxnSpPr>
            <p:cNvPr id="27" name="AutoShape 43"/>
            <p:cNvCxnSpPr>
              <a:cxnSpLocks noChangeShapeType="1"/>
              <a:stCxn id="20" idx="4"/>
              <a:endCxn id="47" idx="4"/>
            </p:cNvCxnSpPr>
            <p:nvPr/>
          </p:nvCxnSpPr>
          <p:spPr bwMode="auto">
            <a:xfrm rot="5400000">
              <a:off x="2261394" y="4250531"/>
              <a:ext cx="1016000" cy="3132138"/>
            </a:xfrm>
            <a:prstGeom prst="curvedConnector3">
              <a:avLst>
                <a:gd name="adj1" fmla="val 125000"/>
              </a:avLst>
            </a:prstGeom>
            <a:noFill/>
            <a:ln w="9525">
              <a:solidFill>
                <a:schemeClr val="tx1"/>
              </a:solidFill>
              <a:prstDash val="sysDot"/>
              <a:round/>
              <a:headEnd/>
              <a:tailEnd type="stealth" w="lg" len="lg"/>
            </a:ln>
            <a:extLst>
              <a:ext uri="{909E8E84-426E-40DD-AFC4-6F175D3DCCD1}">
                <a14:hiddenFill xmlns:a14="http://schemas.microsoft.com/office/drawing/2010/main">
                  <a:noFill/>
                </a14:hiddenFill>
              </a:ext>
            </a:extLst>
          </p:spPr>
        </p:cxnSp>
        <p:cxnSp>
          <p:nvCxnSpPr>
            <p:cNvPr id="28" name="AutoShape 44"/>
            <p:cNvCxnSpPr>
              <a:cxnSpLocks noChangeShapeType="1"/>
              <a:stCxn id="20" idx="0"/>
              <a:endCxn id="44" idx="0"/>
            </p:cNvCxnSpPr>
            <p:nvPr/>
          </p:nvCxnSpPr>
          <p:spPr bwMode="auto">
            <a:xfrm rot="5400000" flipH="1">
              <a:off x="2600325" y="3446463"/>
              <a:ext cx="84137" cy="3132138"/>
            </a:xfrm>
            <a:prstGeom prst="curvedConnector3">
              <a:avLst>
                <a:gd name="adj1" fmla="val 400000"/>
              </a:avLst>
            </a:prstGeom>
            <a:noFill/>
            <a:ln w="9525">
              <a:solidFill>
                <a:schemeClr val="tx1"/>
              </a:solidFill>
              <a:prstDash val="sysDot"/>
              <a:round/>
              <a:headEnd/>
              <a:tailEnd type="stealth" w="lg" len="lg"/>
            </a:ln>
            <a:extLst>
              <a:ext uri="{909E8E84-426E-40DD-AFC4-6F175D3DCCD1}">
                <a14:hiddenFill xmlns:a14="http://schemas.microsoft.com/office/drawing/2010/main">
                  <a:noFill/>
                </a14:hiddenFill>
              </a:ext>
            </a:extLst>
          </p:spPr>
        </p:cxnSp>
        <p:sp>
          <p:nvSpPr>
            <p:cNvPr id="29" name="Text Box 45"/>
            <p:cNvSpPr txBox="1">
              <a:spLocks noChangeArrowheads="1"/>
            </p:cNvSpPr>
            <p:nvPr/>
          </p:nvSpPr>
          <p:spPr bwMode="auto">
            <a:xfrm>
              <a:off x="2473325" y="5562600"/>
              <a:ext cx="341438" cy="47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599" tIns="50799" rIns="101599" bIns="50799">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t>?</a:t>
              </a:r>
            </a:p>
          </p:txBody>
        </p:sp>
      </p:grpSp>
      <p:pic>
        <p:nvPicPr>
          <p:cNvPr id="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680201" y="1270000"/>
            <a:ext cx="2462212" cy="5588000"/>
          </a:xfrm>
          <a:prstGeom prst="rect">
            <a:avLst/>
          </a:prstGeom>
        </p:spPr>
      </p:pic>
    </p:spTree>
    <p:extLst>
      <p:ext uri="{BB962C8B-B14F-4D97-AF65-F5344CB8AC3E}">
        <p14:creationId xmlns:p14="http://schemas.microsoft.com/office/powerpoint/2010/main" val="2582176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COG/KOG</a:t>
            </a:r>
            <a:endParaRPr lang="zh-CN" altLang="en-US" dirty="0"/>
          </a:p>
        </p:txBody>
      </p:sp>
      <p:pic>
        <p:nvPicPr>
          <p:cNvPr id="4" name="Picture 2" descr="C:\Users\ADMINI~1\AppData\Local\Temp\Wiz\101814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6999"/>
            <a:ext cx="5156198" cy="320039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ADMINI~1\AppData\Local\Temp\Wiz\142963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761" y="1066800"/>
            <a:ext cx="3795239"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555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K</a:t>
            </a:r>
            <a:r>
              <a:rPr lang="en-US" altLang="zh-CN" sz="3600" dirty="0"/>
              <a:t>yoto </a:t>
            </a:r>
            <a:r>
              <a:rPr lang="en-US" altLang="zh-CN" sz="3600" b="1" dirty="0"/>
              <a:t>E</a:t>
            </a:r>
            <a:r>
              <a:rPr lang="en-US" altLang="zh-CN" sz="3600" dirty="0"/>
              <a:t>ncyclopedia of </a:t>
            </a:r>
            <a:r>
              <a:rPr lang="en-US" altLang="zh-CN" sz="3600" b="1" dirty="0"/>
              <a:t>G</a:t>
            </a:r>
            <a:r>
              <a:rPr lang="en-US" altLang="zh-CN" sz="3600" dirty="0"/>
              <a:t>enes and </a:t>
            </a:r>
            <a:r>
              <a:rPr lang="en-US" altLang="zh-CN" sz="3600" b="1" dirty="0"/>
              <a:t>G</a:t>
            </a:r>
            <a:r>
              <a:rPr lang="en-US" altLang="zh-CN" sz="3600" dirty="0"/>
              <a:t>enomes</a:t>
            </a:r>
            <a:endParaRPr lang="zh-CN" altLang="en-US" sz="3600" dirty="0"/>
          </a:p>
        </p:txBody>
      </p:sp>
      <p:sp>
        <p:nvSpPr>
          <p:cNvPr id="4" name="矩形 3"/>
          <p:cNvSpPr/>
          <p:nvPr/>
        </p:nvSpPr>
        <p:spPr>
          <a:xfrm>
            <a:off x="428596" y="1357298"/>
            <a:ext cx="8215370" cy="1200329"/>
          </a:xfrm>
          <a:prstGeom prst="rect">
            <a:avLst/>
          </a:prstGeom>
        </p:spPr>
        <p:txBody>
          <a:bodyPr wrap="square">
            <a:spAutoFit/>
          </a:bodyPr>
          <a:lstStyle/>
          <a:p>
            <a:r>
              <a:rPr lang="en-US" altLang="zh-CN" dirty="0">
                <a:solidFill>
                  <a:schemeClr val="tx1">
                    <a:lumMod val="75000"/>
                    <a:lumOff val="25000"/>
                  </a:schemeClr>
                </a:solidFill>
                <a:latin typeface="Georgia" pitchFamily="18" charset="0"/>
              </a:rPr>
              <a:t>     KEGG (Kyoto Encyclopedia of Genes and Genomes) is a collection of online databases dealing with </a:t>
            </a:r>
            <a:r>
              <a:rPr lang="en-US" altLang="zh-CN" b="1" dirty="0">
                <a:solidFill>
                  <a:schemeClr val="tx1">
                    <a:lumMod val="75000"/>
                    <a:lumOff val="25000"/>
                  </a:schemeClr>
                </a:solidFill>
                <a:latin typeface="Georgia" pitchFamily="18" charset="0"/>
              </a:rPr>
              <a:t>genomes</a:t>
            </a:r>
            <a:r>
              <a:rPr lang="en-US" altLang="zh-CN" dirty="0">
                <a:solidFill>
                  <a:schemeClr val="tx1">
                    <a:lumMod val="75000"/>
                    <a:lumOff val="25000"/>
                  </a:schemeClr>
                </a:solidFill>
                <a:latin typeface="Georgia" pitchFamily="18" charset="0"/>
              </a:rPr>
              <a:t>, </a:t>
            </a:r>
            <a:r>
              <a:rPr lang="en-US" altLang="zh-CN" b="1" dirty="0">
                <a:solidFill>
                  <a:schemeClr val="tx1">
                    <a:lumMod val="75000"/>
                    <a:lumOff val="25000"/>
                  </a:schemeClr>
                </a:solidFill>
                <a:latin typeface="Georgia" pitchFamily="18" charset="0"/>
              </a:rPr>
              <a:t>enzymatic pathways</a:t>
            </a:r>
            <a:r>
              <a:rPr lang="en-US" altLang="zh-CN" dirty="0">
                <a:solidFill>
                  <a:schemeClr val="tx1">
                    <a:lumMod val="75000"/>
                    <a:lumOff val="25000"/>
                  </a:schemeClr>
                </a:solidFill>
                <a:latin typeface="Georgia" pitchFamily="18" charset="0"/>
              </a:rPr>
              <a:t>, and </a:t>
            </a:r>
            <a:r>
              <a:rPr lang="en-US" altLang="zh-CN" b="1" dirty="0">
                <a:solidFill>
                  <a:schemeClr val="tx1">
                    <a:lumMod val="75000"/>
                    <a:lumOff val="25000"/>
                  </a:schemeClr>
                </a:solidFill>
                <a:latin typeface="Georgia" pitchFamily="18" charset="0"/>
              </a:rPr>
              <a:t>biological chemicals</a:t>
            </a:r>
            <a:r>
              <a:rPr lang="en-US" altLang="zh-CN" dirty="0">
                <a:solidFill>
                  <a:schemeClr val="tx1">
                    <a:lumMod val="75000"/>
                    <a:lumOff val="25000"/>
                  </a:schemeClr>
                </a:solidFill>
                <a:latin typeface="Georgia" pitchFamily="18" charset="0"/>
              </a:rPr>
              <a:t>. The PATHWAY database records networks of molecular interactions in the cells, and variants of them specific to particular organisms. </a:t>
            </a:r>
          </a:p>
        </p:txBody>
      </p:sp>
      <p:pic>
        <p:nvPicPr>
          <p:cNvPr id="5" name="Picture 2" descr="C:\Users\ADMINI~1\AppData\Local\Temp\Wiz\914928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67000"/>
            <a:ext cx="6268063"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448040" y="6477000"/>
            <a:ext cx="2291461" cy="369332"/>
          </a:xfrm>
          <a:prstGeom prst="rect">
            <a:avLst/>
          </a:prstGeom>
        </p:spPr>
        <p:txBody>
          <a:bodyPr wrap="none">
            <a:spAutoFit/>
          </a:bodyPr>
          <a:lstStyle/>
          <a:p>
            <a:r>
              <a:rPr lang="en-US" altLang="zh-CN" b="1" dirty="0" err="1"/>
              <a:t>Kanehisa</a:t>
            </a:r>
            <a:r>
              <a:rPr lang="en-US" altLang="zh-CN" b="1" dirty="0"/>
              <a:t> Laboratories</a:t>
            </a:r>
          </a:p>
        </p:txBody>
      </p:sp>
    </p:spTree>
    <p:extLst>
      <p:ext uri="{BB962C8B-B14F-4D97-AF65-F5344CB8AC3E}">
        <p14:creationId xmlns:p14="http://schemas.microsoft.com/office/powerpoint/2010/main" val="3751351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KEGG </a:t>
            </a:r>
            <a:r>
              <a:rPr lang="en-US" altLang="zh-CN" dirty="0" err="1"/>
              <a:t>orthology</a:t>
            </a:r>
            <a:endParaRPr lang="en-US" altLang="zh-CN" dirty="0"/>
          </a:p>
        </p:txBody>
      </p:sp>
      <p:sp>
        <p:nvSpPr>
          <p:cNvPr id="3" name="内容占位符 2"/>
          <p:cNvSpPr>
            <a:spLocks noGrp="1"/>
          </p:cNvSpPr>
          <p:nvPr>
            <p:ph idx="1"/>
          </p:nvPr>
        </p:nvSpPr>
        <p:spPr>
          <a:xfrm>
            <a:off x="457200" y="1874837"/>
            <a:ext cx="8229600" cy="4525963"/>
          </a:xfrm>
        </p:spPr>
        <p:txBody>
          <a:bodyPr>
            <a:normAutofit lnSpcReduction="10000"/>
          </a:bodyPr>
          <a:lstStyle/>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en-US" altLang="zh-CN" sz="2800" dirty="0"/>
              <a:t>KAAS, for </a:t>
            </a:r>
            <a:r>
              <a:rPr lang="en-US" altLang="zh-CN" sz="2800" dirty="0" err="1"/>
              <a:t>ortholog</a:t>
            </a:r>
            <a:r>
              <a:rPr lang="en-US" altLang="zh-CN" sz="2800" dirty="0"/>
              <a:t> assignment and pathway mapping</a:t>
            </a:r>
          </a:p>
          <a:p>
            <a:r>
              <a:rPr lang="en-US" altLang="zh-CN" sz="2800" dirty="0"/>
              <a:t>A set of represent genomes, bi-directional best hit</a:t>
            </a:r>
            <a:endParaRPr lang="zh-CN" altLang="en-US" sz="2800" dirty="0"/>
          </a:p>
        </p:txBody>
      </p:sp>
      <p:pic>
        <p:nvPicPr>
          <p:cNvPr id="4" name="Picture 2" descr="C:\Users\ADMINI~1\AppData\Local\Temp\Wiz\198837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47945"/>
            <a:ext cx="5181600" cy="375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97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KEGG pathway</a:t>
            </a:r>
            <a:endParaRPr lang="zh-CN" altLang="en-US" dirty="0"/>
          </a:p>
        </p:txBody>
      </p:sp>
      <p:pic>
        <p:nvPicPr>
          <p:cNvPr id="2050" name="Picture 2" descr="http://www.kegg.jp/kegg/pathway/map/map00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5" y="1371600"/>
            <a:ext cx="272796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kegg.jp/kegg/pathway/ko/ko000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1371600"/>
            <a:ext cx="272796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kegg.jp/kegg/pathway/hsa/hsa000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1387929"/>
            <a:ext cx="272796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990196" y="5429264"/>
            <a:ext cx="1939521" cy="369332"/>
          </a:xfrm>
          <a:prstGeom prst="rect">
            <a:avLst/>
          </a:prstGeom>
        </p:spPr>
        <p:txBody>
          <a:bodyPr wrap="square">
            <a:spAutoFit/>
          </a:bodyPr>
          <a:lstStyle/>
          <a:p>
            <a:r>
              <a:rPr lang="en-US" altLang="zh-CN" dirty="0"/>
              <a:t>hsa00010</a:t>
            </a:r>
            <a:endParaRPr lang="zh-CN" altLang="en-US" dirty="0"/>
          </a:p>
        </p:txBody>
      </p:sp>
      <p:sp>
        <p:nvSpPr>
          <p:cNvPr id="8" name="矩形 7"/>
          <p:cNvSpPr/>
          <p:nvPr/>
        </p:nvSpPr>
        <p:spPr>
          <a:xfrm>
            <a:off x="4018397" y="5486400"/>
            <a:ext cx="988027" cy="369332"/>
          </a:xfrm>
          <a:prstGeom prst="rect">
            <a:avLst/>
          </a:prstGeom>
        </p:spPr>
        <p:txBody>
          <a:bodyPr wrap="none">
            <a:spAutoFit/>
          </a:bodyPr>
          <a:lstStyle/>
          <a:p>
            <a:r>
              <a:rPr lang="en-US" altLang="zh-CN" dirty="0"/>
              <a:t>ko00010</a:t>
            </a:r>
            <a:endParaRPr lang="zh-CN" altLang="en-US" dirty="0"/>
          </a:p>
        </p:txBody>
      </p:sp>
      <p:sp>
        <p:nvSpPr>
          <p:cNvPr id="9" name="矩形 8"/>
          <p:cNvSpPr/>
          <p:nvPr/>
        </p:nvSpPr>
        <p:spPr>
          <a:xfrm>
            <a:off x="1143000" y="5453743"/>
            <a:ext cx="1186543" cy="369332"/>
          </a:xfrm>
          <a:prstGeom prst="rect">
            <a:avLst/>
          </a:prstGeom>
        </p:spPr>
        <p:txBody>
          <a:bodyPr wrap="none">
            <a:spAutoFit/>
          </a:bodyPr>
          <a:lstStyle/>
          <a:p>
            <a:r>
              <a:rPr lang="en-US" altLang="zh-CN" dirty="0"/>
              <a:t>map00010</a:t>
            </a:r>
            <a:endParaRPr lang="zh-CN" altLang="en-US" dirty="0"/>
          </a:p>
        </p:txBody>
      </p:sp>
      <p:sp>
        <p:nvSpPr>
          <p:cNvPr id="5" name="矩形 4"/>
          <p:cNvSpPr/>
          <p:nvPr/>
        </p:nvSpPr>
        <p:spPr>
          <a:xfrm>
            <a:off x="3126935" y="6096000"/>
            <a:ext cx="2927789" cy="369332"/>
          </a:xfrm>
          <a:prstGeom prst="rect">
            <a:avLst/>
          </a:prstGeom>
        </p:spPr>
        <p:txBody>
          <a:bodyPr wrap="none">
            <a:spAutoFit/>
          </a:bodyPr>
          <a:lstStyle/>
          <a:p>
            <a:r>
              <a:rPr lang="en-US" altLang="zh-CN" b="1" dirty="0"/>
              <a:t>Glycolysis / Gluconeogenesis</a:t>
            </a:r>
            <a:endParaRPr lang="zh-CN" altLang="en-US" b="1" dirty="0"/>
          </a:p>
        </p:txBody>
      </p:sp>
    </p:spTree>
    <p:extLst>
      <p:ext uri="{BB962C8B-B14F-4D97-AF65-F5344CB8AC3E}">
        <p14:creationId xmlns:p14="http://schemas.microsoft.com/office/powerpoint/2010/main" val="800142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0"/>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531" b="97959" l="1980" r="100000"/>
                    </a14:imgEffect>
                  </a14:imgLayer>
                </a14:imgProps>
              </a:ext>
              <a:ext uri="{28A0092B-C50C-407E-A947-70E740481C1C}">
                <a14:useLocalDpi xmlns:a14="http://schemas.microsoft.com/office/drawing/2010/main" val="0"/>
              </a:ext>
            </a:extLst>
          </a:blip>
          <a:srcRect/>
          <a:stretch>
            <a:fillRect/>
          </a:stretch>
        </p:blipFill>
        <p:spPr bwMode="auto">
          <a:xfrm>
            <a:off x="6889934" y="1577340"/>
            <a:ext cx="1179646" cy="1144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506566">
            <a:off x="1015155" y="2560256"/>
            <a:ext cx="414628" cy="87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20388" b="100000" l="0" r="83682"/>
                    </a14:imgEffect>
                  </a14:imgLayer>
                </a14:imgProps>
              </a:ext>
              <a:ext uri="{28A0092B-C50C-407E-A947-70E740481C1C}">
                <a14:useLocalDpi xmlns:a14="http://schemas.microsoft.com/office/drawing/2010/main" val="0"/>
              </a:ext>
            </a:extLst>
          </a:blip>
          <a:srcRect t="22862" r="17007"/>
          <a:stretch/>
        </p:blipFill>
        <p:spPr bwMode="auto">
          <a:xfrm rot="17696187">
            <a:off x="327626" y="2132411"/>
            <a:ext cx="1158357" cy="463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1"/>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8436" b="93839" l="0" r="100000"/>
                    </a14:imgEffect>
                  </a14:imgLayer>
                </a14:imgProps>
              </a:ext>
              <a:ext uri="{28A0092B-C50C-407E-A947-70E740481C1C}">
                <a14:useLocalDpi xmlns:a14="http://schemas.microsoft.com/office/drawing/2010/main" val="0"/>
              </a:ext>
            </a:extLst>
          </a:blip>
          <a:srcRect/>
          <a:stretch>
            <a:fillRect/>
          </a:stretch>
        </p:blipFill>
        <p:spPr bwMode="auto">
          <a:xfrm rot="1104310">
            <a:off x="320057" y="3244592"/>
            <a:ext cx="1173807" cy="123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1868221" y="2953955"/>
            <a:ext cx="1179646" cy="887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147789">
            <a:off x="299947" y="3026966"/>
            <a:ext cx="1033651" cy="881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Genome Assembly</a:t>
            </a:r>
          </a:p>
        </p:txBody>
      </p:sp>
      <p:pic>
        <p:nvPicPr>
          <p:cNvPr id="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11410">
            <a:off x="1398607" y="1689021"/>
            <a:ext cx="1284764" cy="87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0222305">
            <a:off x="142737" y="3562363"/>
            <a:ext cx="619023" cy="870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0227942">
            <a:off x="1190465" y="3862194"/>
            <a:ext cx="905174" cy="46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2252984">
            <a:off x="1509826" y="2331179"/>
            <a:ext cx="823416" cy="57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2666125">
            <a:off x="611236" y="3658459"/>
            <a:ext cx="1092050" cy="6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8451728">
            <a:off x="647756" y="3693883"/>
            <a:ext cx="1746113" cy="30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531" b="97959" l="1980" r="100000"/>
                    </a14:imgEffect>
                  </a14:imgLayer>
                </a14:imgProps>
              </a:ext>
              <a:ext uri="{28A0092B-C50C-407E-A947-70E740481C1C}">
                <a14:useLocalDpi xmlns:a14="http://schemas.microsoft.com/office/drawing/2010/main" val="0"/>
              </a:ext>
            </a:extLst>
          </a:blip>
          <a:srcRect/>
          <a:stretch>
            <a:fillRect/>
          </a:stretch>
        </p:blipFill>
        <p:spPr bwMode="auto">
          <a:xfrm rot="18586201">
            <a:off x="1095943" y="2853501"/>
            <a:ext cx="1179646" cy="1144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3"/>
          <p:cNvPicPr>
            <a:picLocks noChangeAspect="1" noChangeArrowheads="1"/>
          </p:cNvPicPr>
          <p:nvPr/>
        </p:nvPicPr>
        <p:blipFill>
          <a:blip r:embed="rId18" cstate="print">
            <a:extLst>
              <a:ext uri="{BEBA8EAE-BF5A-486C-A8C5-ECC9F3942E4B}">
                <a14:imgProps xmlns:a14="http://schemas.microsoft.com/office/drawing/2010/main">
                  <a14:imgLayer r:embed="rId19">
                    <a14:imgEffect>
                      <a14:backgroundRemoval t="13115" b="100000" l="0" r="100000"/>
                    </a14:imgEffect>
                  </a14:imgLayer>
                </a14:imgProps>
              </a:ext>
              <a:ext uri="{28A0092B-C50C-407E-A947-70E740481C1C}">
                <a14:useLocalDpi xmlns:a14="http://schemas.microsoft.com/office/drawing/2010/main" val="0"/>
              </a:ext>
            </a:extLst>
          </a:blip>
          <a:srcRect/>
          <a:stretch>
            <a:fillRect/>
          </a:stretch>
        </p:blipFill>
        <p:spPr bwMode="auto">
          <a:xfrm rot="2361754">
            <a:off x="781491" y="2592780"/>
            <a:ext cx="1763630" cy="35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6390" y="1582459"/>
            <a:ext cx="414628" cy="87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20388" b="100000" l="0" r="83682"/>
                    </a14:imgEffect>
                  </a14:imgLayer>
                </a14:imgProps>
              </a:ext>
              <a:ext uri="{28A0092B-C50C-407E-A947-70E740481C1C}">
                <a14:useLocalDpi xmlns:a14="http://schemas.microsoft.com/office/drawing/2010/main" val="0"/>
              </a:ext>
            </a:extLst>
          </a:blip>
          <a:srcRect t="22862" r="17007"/>
          <a:stretch/>
        </p:blipFill>
        <p:spPr bwMode="auto">
          <a:xfrm>
            <a:off x="5363328" y="2811780"/>
            <a:ext cx="1158357" cy="463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1"/>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8436" b="93839" l="0" r="100000"/>
                    </a14:imgEffect>
                  </a14:imgLayer>
                </a14:imgProps>
              </a:ext>
              <a:ext uri="{28A0092B-C50C-407E-A947-70E740481C1C}">
                <a14:useLocalDpi xmlns:a14="http://schemas.microsoft.com/office/drawing/2010/main" val="0"/>
              </a:ext>
            </a:extLst>
          </a:blip>
          <a:srcRect/>
          <a:stretch>
            <a:fillRect/>
          </a:stretch>
        </p:blipFill>
        <p:spPr bwMode="auto">
          <a:xfrm>
            <a:off x="6968615" y="2442194"/>
            <a:ext cx="1173807" cy="123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50014" y="3570047"/>
            <a:ext cx="1179646" cy="887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26381" y="3551751"/>
            <a:ext cx="1033651" cy="881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00125" y="1590957"/>
            <a:ext cx="1284764" cy="87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30993" y="3563433"/>
            <a:ext cx="619023" cy="870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16029" y="2803104"/>
            <a:ext cx="905174" cy="46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71844" y="2123124"/>
            <a:ext cx="823416" cy="57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61500" y="2747542"/>
            <a:ext cx="1092050" cy="6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378558" y="2458436"/>
            <a:ext cx="1746113" cy="30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3"/>
          <p:cNvPicPr>
            <a:picLocks noChangeAspect="1" noChangeArrowheads="1"/>
          </p:cNvPicPr>
          <p:nvPr/>
        </p:nvPicPr>
        <p:blipFill>
          <a:blip r:embed="rId18" cstate="print">
            <a:extLst>
              <a:ext uri="{BEBA8EAE-BF5A-486C-A8C5-ECC9F3942E4B}">
                <a14:imgProps xmlns:a14="http://schemas.microsoft.com/office/drawing/2010/main">
                  <a14:imgLayer r:embed="rId19">
                    <a14:imgEffect>
                      <a14:backgroundRemoval t="13115" b="100000" l="0" r="100000"/>
                    </a14:imgEffect>
                  </a14:imgLayer>
                </a14:imgProps>
              </a:ext>
              <a:ext uri="{28A0092B-C50C-407E-A947-70E740481C1C}">
                <a14:useLocalDpi xmlns:a14="http://schemas.microsoft.com/office/drawing/2010/main" val="0"/>
              </a:ext>
            </a:extLst>
          </a:blip>
          <a:srcRect/>
          <a:stretch>
            <a:fillRect/>
          </a:stretch>
        </p:blipFill>
        <p:spPr bwMode="auto">
          <a:xfrm>
            <a:off x="5378557" y="3228129"/>
            <a:ext cx="1763630" cy="35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2" name="Picture 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311946" y="1511760"/>
            <a:ext cx="2826214" cy="301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3406139" y="5143500"/>
            <a:ext cx="3109890" cy="360099"/>
          </a:xfrm>
          <a:prstGeom prst="rect">
            <a:avLst/>
          </a:prstGeom>
          <a:noFill/>
        </p:spPr>
        <p:txBody>
          <a:bodyPr wrap="square" lIns="82295" tIns="41148" rIns="82295" bIns="41148" rtlCol="0">
            <a:spAutoFit/>
          </a:bodyPr>
          <a:lstStyle/>
          <a:p>
            <a:pPr algn="ctr"/>
            <a:r>
              <a:rPr lang="en-US" dirty="0"/>
              <a:t>Assemble the Pieces Right</a:t>
            </a:r>
          </a:p>
        </p:txBody>
      </p:sp>
    </p:spTree>
    <p:extLst>
      <p:ext uri="{BB962C8B-B14F-4D97-AF65-F5344CB8AC3E}">
        <p14:creationId xmlns:p14="http://schemas.microsoft.com/office/powerpoint/2010/main" val="6643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37" presetClass="path" presetSubtype="0" accel="50000" decel="50000" fill="hold" nodeType="clickEffect">
                                  <p:stCondLst>
                                    <p:cond delay="0"/>
                                  </p:stCondLst>
                                  <p:childTnLst>
                                    <p:animMotion origin="layout" path="M 4.36602E-6 -0.01 L 0.11617 0.03726 C 0.14069 0.04788 0.17692 0.05392 0.21517 0.05392 C 0.25858 0.05392 0.29325 0.04788 0.31777 0.03726 L 0.4341 -0.01 " pathEditMode="relative" rAng="0" ptsTypes="FffFF">
                                      <p:cBhvr>
                                        <p:cTn id="51" dur="1500" fill="hold"/>
                                        <p:tgtEl>
                                          <p:spTgt spid="4"/>
                                        </p:tgtEl>
                                        <p:attrNameLst>
                                          <p:attrName>ppt_x</p:attrName>
                                          <p:attrName>ppt_y</p:attrName>
                                        </p:attrNameLst>
                                      </p:cBhvr>
                                      <p:rCtr x="21705" y="3186"/>
                                    </p:animMotion>
                                  </p:childTnLst>
                                </p:cTn>
                              </p:par>
                              <p:par>
                                <p:cTn id="52" presetID="0" presetClass="path" presetSubtype="0" accel="50000" decel="50000" fill="hold" nodeType="withEffect">
                                  <p:stCondLst>
                                    <p:cond delay="0"/>
                                  </p:stCondLst>
                                  <p:childTnLst>
                                    <p:animMotion origin="layout" path="M 5.25921E-6 -7.02686E-6 C 0.02015 0.03622 0.04607 0.0408 0.07621 0.05496 C 0.11509 0.07328 0.05809 0.05204 0.12805 0.07515 C 0.13445 0.07724 0.14007 0.08265 0.14632 0.08536 C 0.15428 0.08869 0.16272 0.09035 0.17068 0.09348 C 0.18302 0.09847 0.19473 0.10555 0.20722 0.10972 C 0.23033 0.11763 0.25407 0.12616 0.27749 0.1322 C 0.30154 0.13824 0.32793 0.13866 0.35213 0.14032 C 0.37758 0.13886 0.40303 0.13845 0.42833 0.13616 C 0.43583 0.13553 0.44395 0.13054 0.45113 0.12804 C 0.46534 0.12325 0.47924 0.11846 0.49392 0.11596 C 0.54576 0.11784 0.57855 0.12533 0.61884 0.08536 C 0.62446 0.09618 0.6218 0.10097 0.61431 0.10784 C 0.59417 0.10285 0.60026 0.10576 0.5823 0.10576 " pathEditMode="relative" ptsTypes="fffffffffffffA">
                                      <p:cBhvr>
                                        <p:cTn id="53" dur="1500" fill="hold"/>
                                        <p:tgtEl>
                                          <p:spTgt spid="14"/>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4.59088E-6 -4.68457E-6 C 0.00937 -0.03393 -0.00125 -0.00437 0.01062 -0.02227 C 0.01312 -0.02602 0.01421 -0.03081 0.01671 -0.03456 C 0.03279 -0.05871 0.04778 -0.07162 0.06855 -0.08723 C 0.07277 -0.09036 0.07683 -0.0939 0.08073 -0.09744 C 0.08495 -0.10139 0.08854 -0.10618 0.09291 -0.10972 C 0.10915 -0.12242 0.12883 -0.13033 0.14632 -0.14012 C 0.16224 -0.14907 0.17817 -0.1549 0.19503 -0.16052 C 0.20159 -0.1626 0.20831 -0.16323 0.21487 -0.16448 C 0.21846 -0.1651 0.22564 -0.16656 0.22564 -0.16656 C 0.25 -0.16469 0.27452 -0.16427 0.29872 -0.16052 C 0.30996 -0.15886 0.32089 -0.15344 0.33229 -0.1524 C 0.37227 -0.14907 0.41256 -0.14678 0.45269 -0.14428 C 0.47502 -0.13991 0.4975 -0.14074 0.51983 -0.13824 C 0.53451 -0.13658 0.56402 -0.13408 0.56402 -0.13408 C 0.57167 -0.13075 0.5773 -0.12783 0.58385 -0.1218 C 0.58823 -0.11305 0.59119 -0.11513 0.5976 -0.10972 C 0.60087 -0.10306 0.60493 -0.0991 0.60665 -0.0914 C 0.60462 -0.06975 0.6065 -0.05413 0.59291 -0.04268 C 0.59197 -0.03851 0.58994 -0.03477 0.58994 -0.03039 C 0.58994 -0.02498 0.59291 -0.01998 0.59291 -0.01415 " pathEditMode="relative" ptsTypes="ffffffffffffffffffffA">
                                      <p:cBhvr>
                                        <p:cTn id="55" dur="1500" fill="hold"/>
                                        <p:tgtEl>
                                          <p:spTgt spid="8"/>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6.87071E-7 -7.02686E-6 C 0.01421 0.00728 0.02936 0.01353 0.04419 0.01811 C 0.0417 0.06475 0.02952 0.09723 0.06559 0.11159 C 0.08526 0.12804 0.09744 0.11825 0.12492 0.11576 C 0.13726 0.11034 0.1307 0.11117 0.12649 0.14615 C 0.12508 0.15823 0.12008 0.16906 0.11743 0.18071 C 0.1243 0.18446 0.13008 0.19154 0.1371 0.19508 C 0.15131 0.20237 0.1649 0.2107 0.17989 0.21528 C 0.18754 0.21403 0.19504 0.21174 0.20269 0.21132 C 0.21018 0.2109 0.21456 0.22007 0.21955 0.22548 C 0.22596 0.23235 0.23173 0.2386 0.23938 0.24172 C 0.24188 0.24047 0.24469 0.23984 0.24688 0.23776 C 0.25422 0.23048 0.24969 0.23131 0.25297 0.2234 C 0.25797 0.21111 0.25719 0.21299 0.26374 0.20716 C 0.28045 0.20861 0.29732 0.20841 0.31403 0.21132 C 0.31918 0.21215 0.32511 0.22111 0.33073 0.2234 C 0.33651 0.23339 0.33729 0.23131 0.34448 0.23776 C 0.34635 0.23568 0.34885 0.23422 0.35041 0.23152 C 0.35166 0.22985 0.35103 0.22714 0.35197 0.22548 C 0.35837 0.2159 0.37352 0.20112 0.38258 0.19904 C 0.3882 0.19779 0.39944 0.19508 0.39944 0.19508 C 0.406 0.19571 0.41271 0.19571 0.41927 0.19716 C 0.42177 0.19779 0.43145 0.20612 0.43286 0.20716 C 0.45331 0.22173 0.44238 0.21153 0.45425 0.2234 C 0.45878 0.22215 0.46362 0.22173 0.46799 0.21944 C 0.47033 0.21819 0.4719 0.21507 0.47408 0.2134 C 0.48267 0.20695 0.49344 0.20383 0.50313 0.20112 C 0.5164 0.20278 0.53014 0.20091 0.54263 0.20716 C 0.56028 0.2159 0.53764 0.20757 0.55481 0.2134 C 0.56543 0.21195 0.57636 0.21236 0.58682 0.20924 C 0.58854 0.20882 0.5901 0.2057 0.58995 0.2032 C 0.58948 0.19279 0.58698 0.1828 0.58542 0.17259 C 0.58354 0.16114 0.5773 0.14886 0.57168 0.14012 C 0.56933 0.13637 0.56762 0.13033 0.56403 0.12804 C 0.55872 0.1245 0.54903 0.12242 0.54263 0.11992 C 0.53888 0.11201 0.54107 0.11534 0.53654 0.10972 " pathEditMode="relative" ptsTypes="fffffffffffffffffffffffffffffffffffA">
                                      <p:cBhvr>
                                        <p:cTn id="57" dur="1500" fill="hold"/>
                                        <p:tgtEl>
                                          <p:spTgt spid="6"/>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2.28607E-6 -4.99479E-6 C 0.00656 0.01687 0.02842 0.02936 0.03966 0.03852 C 0.05668 0.05247 0.04138 0.03769 0.05653 0.04872 C 0.07776 0.06413 0.09666 0.07662 0.12055 0.0812 C 0.13726 0.07995 0.15412 0.07975 0.17083 0.07725 C 0.17364 0.07683 0.17801 0.0685 0.17989 0.06705 C 0.18895 0.05934 0.19488 0.05893 0.2044 0.05476 C 0.22299 0.05622 0.23829 0.05934 0.25625 0.06288 C 0.2767 0.071 0.29903 0.07662 0.32027 0.07912 C 0.35259 0.09016 0.38648 0.09536 0.41927 0.10348 C 0.44301 0.11972 0.45347 0.09703 0.47111 0.08537 C 0.48329 0.07725 0.46736 0.09057 0.48033 0.07912 C 0.51874 0.08058 0.53717 0.08391 0.57324 0.07725 C 0.57823 0.07641 0.58136 0.071 0.58698 0.071 " pathEditMode="relative" ptsTypes="fffffffffffffA">
                                      <p:cBhvr>
                                        <p:cTn id="59" dur="1500" fill="hold"/>
                                        <p:tgtEl>
                                          <p:spTgt spid="16"/>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3.62274E-6 4.93025E-6 C 0.01873 0.0077 0.03419 0.01811 0.05184 0.02852 C 0.06933 0.03893 0.08869 0.04788 0.10665 0.05705 C 0.13663 0.07245 0.16833 0.07641 0.19972 0.08349 C 0.23079 0.07953 0.25937 0.07224 0.28966 0.06704 C 0.32292 0.05517 0.3568 0.04768 0.39022 0.03664 C 0.41161 0.02956 0.43551 0.01832 0.45737 0.01436 C 0.47267 0.00604 0.4886 -0.00063 0.50468 -0.00604 C 0.52373 -0.01916 0.54278 -0.03186 0.56261 -0.04268 C 0.56823 -0.05018 0.57417 -0.05143 0.58088 -0.05684 C 0.59431 -0.06746 0.5851 -0.06288 0.59462 -0.06704 C 0.59759 -0.07308 0.59868 -0.07995 0.60212 -0.08537 C 0.60852 -0.09536 0.60524 -0.08703 0.60977 -0.09744 C 0.61086 -0.10015 0.61149 -0.10327 0.61289 -0.10556 C 0.61414 -0.10743 0.61617 -0.10806 0.61742 -0.10972 C 0.6207 -0.1141 0.62367 -0.11889 0.62664 -0.12388 C 0.62898 -0.12784 0.63273 -0.13617 0.63273 -0.13617 C 0.636 -0.15012 0.64459 -0.15761 0.65256 -0.16656 C 0.65787 -0.17239 0.65818 -0.17802 0.66474 -0.18093 C 0.66567 -0.18655 0.66614 -0.19301 0.66927 -0.19717 " pathEditMode="relative" ptsTypes="fffffffffffffffffffA">
                                      <p:cBhvr>
                                        <p:cTn id="61" dur="1500" fill="hold"/>
                                        <p:tgtEl>
                                          <p:spTgt spid="12"/>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8.36977E-7 3.12305E-6 C 0.00546 0.00479 0.01093 0.00624 0.01686 0.0102 C 0.03747 0.02394 0.05684 0.03976 0.07932 0.04663 C 0.09197 0.04455 0.10477 0.04351 0.11742 0.0406 C 0.1193 0.04018 0.12023 0.03747 0.12195 0.03643 C 0.12804 0.03248 0.13522 0.02686 0.14178 0.02436 C 0.15849 0.01769 0.17005 0.01749 0.1891 0.01624 C 0.20237 0.01686 0.21549 0.01728 0.22876 0.01832 C 0.23782 0.01915 0.24687 0.02477 0.25609 0.02644 C 0.26374 0.02956 0.27139 0.03164 0.27904 0.03456 C 0.28326 0.03602 0.287 0.03935 0.29122 0.0406 C 0.29325 0.04122 0.31589 0.04455 0.31714 0.04476 C 0.33588 0.0433 0.35477 0.04247 0.37351 0.0406 C 0.38444 0.03956 0.39366 0.03331 0.40396 0.03039 C 0.40521 0.02998 0.43004 0.02581 0.43597 0.02436 C 0.44534 0.02228 0.45409 0.01832 0.46346 0.01624 C 0.46658 0.01478 0.46955 0.01353 0.47267 0.01207 C 0.4761 0.01062 0.47829 0.00541 0.48173 0.00395 C 0.48329 0.00333 0.48469 0.0027 0.48625 0.00208 C 0.4925 -0.00417 0.50062 -0.00896 0.50609 -0.01624 C 0.51702 -0.03082 0.51186 -0.02499 0.52139 -0.03456 C 0.52748 -0.0506 0.52061 -0.0354 0.5306 -0.04893 C 0.53373 -0.0533 0.53404 -0.0583 0.53669 -0.06309 C 0.53794 -0.06538 0.53981 -0.06684 0.54122 -0.06913 C 0.5484 -0.08079 0.5406 -0.06933 0.54575 -0.08141 C 0.54981 -0.09099 0.55012 -0.08786 0.55496 -0.09557 C 0.5584 -0.10119 0.55949 -0.10785 0.56261 -0.11389 C 0.56371 -0.11868 0.56823 -0.14345 0.57011 -0.14637 C 0.5712 -0.14824 0.57323 -0.14908 0.57479 -0.15053 C 0.57526 -0.15262 0.5762 -0.15657 0.5762 -0.15657 " pathEditMode="relative" ptsTypes="fffffffffffffffffffffffffffffA">
                                      <p:cBhvr>
                                        <p:cTn id="63" dur="1500" fill="hold"/>
                                        <p:tgtEl>
                                          <p:spTgt spid="7"/>
                                        </p:tgtEl>
                                        <p:attrNameLst>
                                          <p:attrName>ppt_x</p:attrName>
                                          <p:attrName>ppt_y</p:attrName>
                                        </p:attrNameLst>
                                      </p:cBhvr>
                                    </p:animMotion>
                                  </p:childTnLst>
                                </p:cTn>
                              </p:par>
                              <p:par>
                                <p:cTn id="64" presetID="0" presetClass="path" presetSubtype="0" accel="50000" decel="50000" fill="hold" nodeType="withEffect">
                                  <p:stCondLst>
                                    <p:cond delay="0"/>
                                  </p:stCondLst>
                                  <p:childTnLst>
                                    <p:animMotion origin="layout" path="M 3.08557E-6 9.05892E-6 C 0.03951 -0.04372 -0.0139 0.01312 0.01687 -0.01415 C 0.02077 -0.01769 0.02358 -0.0229 0.02748 -0.02644 C 0.03123 -0.02977 0.03576 -0.03143 0.03966 -0.03456 C 0.06902 -0.05767 0.099 -0.07932 0.12961 -0.09952 C 0.1446 -0.1093 0.14397 -0.10576 0.1585 -0.11388 C 0.16271 -0.11617 0.16662 -0.11909 0.17083 -0.122 C 0.17442 -0.1245 0.1777 -0.12804 0.18145 -0.13012 C 0.18473 -0.132 0.18863 -0.1322 0.19207 -0.13408 C 0.19831 -0.13762 0.20425 -0.1422 0.21034 -0.14636 C 0.23657 -0.16406 0.21268 -0.15552 0.22876 -0.16052 C 0.24719 -0.18592 0.28311 -0.18134 0.30637 -0.18301 C 0.36649 -0.18134 0.35931 -0.1828 0.39491 -0.17676 C 0.40131 -0.17405 0.40803 -0.17093 0.41474 -0.16864 C 0.42677 -0.15802 0.44488 -0.15448 0.45878 -0.1524 C 0.46846 -0.14824 0.47798 -0.14532 0.48782 -0.1422 C 0.49079 -0.14116 0.4936 -0.13845 0.49703 -0.13824 C 0.52249 -0.13616 0.54763 -0.13595 0.57324 -0.13408 C 0.58448 -0.13179 0.59557 -0.12825 0.60681 -0.12596 C 0.61712 -0.117 0.60415 -0.12721 0.62055 -0.11992 C 0.62539 -0.11784 0.63101 -0.11242 0.6357 -0.10972 C 0.64054 -0.10701 0.64944 -0.09952 0.64944 -0.09952 C 0.65053 -0.09743 0.65131 -0.09514 0.65256 -0.09348 C 0.65381 -0.09181 0.656 -0.0914 0.65709 -0.08952 C 0.65818 -0.08786 0.65787 -0.08515 0.65865 -0.08328 C 0.66037 -0.07911 0.66271 -0.07516 0.66474 -0.0712 C 0.67208 -0.05642 0.6738 -0.03497 0.6738 -0.01832 " pathEditMode="relative" ptsTypes="ffffffffffffffffffffffffffA">
                                      <p:cBhvr>
                                        <p:cTn id="65" dur="1500" fill="hold"/>
                                        <p:tgtEl>
                                          <p:spTgt spid="5"/>
                                        </p:tgtEl>
                                        <p:attrNameLst>
                                          <p:attrName>ppt_x</p:attrName>
                                          <p:attrName>ppt_y</p:attrName>
                                        </p:attrNameLst>
                                      </p:cBhvr>
                                    </p:animMotion>
                                  </p:childTnLst>
                                </p:cTn>
                              </p:par>
                              <p:par>
                                <p:cTn id="66" presetID="0" presetClass="path" presetSubtype="0" accel="50000" decel="50000" fill="hold" nodeType="withEffect">
                                  <p:stCondLst>
                                    <p:cond delay="0"/>
                                  </p:stCondLst>
                                  <p:childTnLst>
                                    <p:animMotion origin="layout" path="M -1.50531E-6 -1.60316E-7 C 0.0128 0.00583 0.02779 0.00687 0.04107 0.00812 C 0.052 0.01291 0.05949 0.01457 0.07152 0.01624 C 0.10665 0.03186 0.07198 0.01707 0.17223 0.0202 C 0.19925 0.02103 0.22611 0.02436 0.25296 0.02644 C 0.26733 0.02998 0.27639 0.03123 0.29263 0.03248 C 0.31402 0.03727 0.33651 0.03852 0.35806 0.0406 C 0.4035 0.03935 0.44847 0.03852 0.49375 0.03664 C 0.5 0.03644 0.50796 0.03123 0.51374 0.02832 C 0.53201 0.01936 0.55106 0.01124 0.57011 0.00604 C 0.57308 0.00416 0.57823 0.00125 0.58073 -0.00208 C 0.58198 -0.00375 0.58245 -0.00645 0.58385 -0.00812 C 0.58713 -0.01208 0.59088 -0.01499 0.59447 -0.01832 C 0.59744 -0.02124 0.59853 -0.02644 0.60056 -0.03061 C 0.60509 -0.03956 0.60759 -0.04726 0.61118 -0.05705 C 0.61368 -0.07932 0.61446 -0.10473 0.599 -0.11784 C 0.59275 -0.13033 0.59369 -0.12784 0.58682 -0.13616 " pathEditMode="relative" ptsTypes="ffffffffffffffffA">
                                      <p:cBhvr>
                                        <p:cTn id="67" dur="1500" fill="hold"/>
                                        <p:tgtEl>
                                          <p:spTgt spid="11"/>
                                        </p:tgtEl>
                                        <p:attrNameLst>
                                          <p:attrName>ppt_x</p:attrName>
                                          <p:attrName>ppt_y</p:attrName>
                                        </p:attrNameLst>
                                      </p:cBhvr>
                                    </p:animMotion>
                                  </p:childTnLst>
                                </p:cTn>
                              </p:par>
                              <p:par>
                                <p:cTn id="68" presetID="0" presetClass="path" presetSubtype="0" accel="50000" decel="50000" fill="hold" nodeType="withEffect">
                                  <p:stCondLst>
                                    <p:cond delay="0"/>
                                  </p:stCondLst>
                                  <p:childTnLst>
                                    <p:animMotion origin="layout" path="M -0.03997 0.05163 C -0.00375 0.06725 0.0317 0.08557 0.0698 0.09015 C 0.09666 0.10243 0.12555 0.10077 0.15366 0.10243 C 0.1649 0.10618 0.17583 0.11034 0.18723 0.11263 C 0.20612 0.12034 0.21737 0.12138 0.23907 0.12284 C 0.28592 0.1345 0.33042 0.12013 0.37617 0.11451 C 0.38929 0.10909 0.40006 0.10785 0.41427 0.10639 C 0.44223 0.09952 0.41021 0.1068 0.47986 0.10243 C 0.48564 0.10202 0.49657 0.09639 0.49657 0.09639 " pathEditMode="relative" ptsTypes="ffffffffA">
                                      <p:cBhvr>
                                        <p:cTn id="69" dur="1500" fill="hold"/>
                                        <p:tgtEl>
                                          <p:spTgt spid="15"/>
                                        </p:tgtEl>
                                        <p:attrNameLst>
                                          <p:attrName>ppt_x</p:attrName>
                                          <p:attrName>ppt_y</p:attrName>
                                        </p:attrNameLst>
                                      </p:cBhvr>
                                    </p:animMotion>
                                  </p:childTnLst>
                                </p:cTn>
                              </p:par>
                              <p:par>
                                <p:cTn id="70" presetID="0" presetClass="path" presetSubtype="0" accel="50000" decel="50000" fill="hold" nodeType="withEffect">
                                  <p:stCondLst>
                                    <p:cond delay="0"/>
                                  </p:stCondLst>
                                  <p:childTnLst>
                                    <p:animMotion origin="layout" path="M -0.01671 0.02312 C -0.00141 0.01271 0.01624 0.00979 0.03201 0.00084 C 0.05699 -0.01332 0.08229 -0.02727 0.10821 -0.03789 C 0.1271 -0.05579 0.11024 -0.04164 0.13116 -0.05413 C 0.13632 -0.05725 0.14631 -0.06433 0.14631 -0.06433 C 0.14912 -0.06933 0.15287 -0.07328 0.15552 -0.07849 C 0.16614 -0.09993 0.15427 -0.08348 0.16474 -0.09681 C 0.16677 -0.10555 0.1677 -0.11201 0.17223 -0.11909 C 0.17536 -0.12388 0.17973 -0.127 0.18301 -0.13137 C 0.19675 -0.16885 0.2261 -0.18488 0.25468 -0.19446 C 0.28341 -0.19342 0.33666 -0.18113 0.36586 -0.20653 C 0.37804 -0.20403 0.39147 -0.20029 0.4024 -0.19237 C 0.41146 -0.18571 0.41848 -0.17239 0.42988 -0.17197 C 0.44815 -0.17135 0.46658 -0.17197 0.48485 -0.17197 " pathEditMode="relative" ptsTypes="fffffffffffffA">
                                      <p:cBhvr>
                                        <p:cTn id="71" dur="1500" fill="hold"/>
                                        <p:tgtEl>
                                          <p:spTgt spid="10"/>
                                        </p:tgtEl>
                                        <p:attrNameLst>
                                          <p:attrName>ppt_x</p:attrName>
                                          <p:attrName>ppt_y</p:attrName>
                                        </p:attrNameLst>
                                      </p:cBhvr>
                                    </p:animMotion>
                                  </p:childTnLst>
                                </p:cTn>
                              </p:par>
                              <p:par>
                                <p:cTn id="72" presetID="0" presetClass="path" presetSubtype="0" accel="50000" decel="50000" fill="hold" nodeType="withEffect">
                                  <p:stCondLst>
                                    <p:cond delay="0"/>
                                  </p:stCondLst>
                                  <p:childTnLst>
                                    <p:animMotion origin="layout" path="M -6.89569E-6 -8.13866E-6 C 0.01498 0.00416 0.02919 0.00728 0.04418 0.0102 C 0.06152 0.01811 0.07979 0.01894 0.09759 0.02435 C 0.11992 0.0231 0.14225 0.02227 0.16458 0.0204 C 0.1677 0.02019 0.18613 0.01061 0.18753 0.0102 C 0.21705 -0.00917 0.25031 -0.01416 0.282 -0.02437 C 0.31792 -0.03582 0.35399 -0.0456 0.39006 -0.05476 C 0.40646 -0.05893 0.42098 -0.06497 0.43753 -0.06705 C 0.45299 -0.07225 0.46939 -0.07579 0.48485 -0.08121 C 0.51826 -0.09266 0.4925 -0.08704 0.5153 -0.09141 C 0.53763 -0.10161 0.56199 -0.10369 0.58541 -0.10557 C 0.62663 -0.10473 0.66692 -0.0989 0.70736 -0.10557 C 0.71423 -0.10786 0.71205 -0.10577 0.71502 -0.10973 " pathEditMode="relative" ptsTypes="ffffffffffffA">
                                      <p:cBhvr>
                                        <p:cTn id="73" dur="1500" fill="hold"/>
                                        <p:tgtEl>
                                          <p:spTgt spid="13"/>
                                        </p:tgtEl>
                                        <p:attrNameLst>
                                          <p:attrName>ppt_x</p:attrName>
                                          <p:attrName>ppt_y</p:attrName>
                                        </p:attrNameLst>
                                      </p:cBhvr>
                                    </p:animMotion>
                                  </p:childTnLst>
                                </p:cTn>
                              </p:par>
                              <p:par>
                                <p:cTn id="74" presetID="0" presetClass="path" presetSubtype="0" accel="50000" decel="50000" fill="hold" nodeType="withEffect">
                                  <p:stCondLst>
                                    <p:cond delay="0"/>
                                  </p:stCondLst>
                                  <p:childTnLst>
                                    <p:animMotion origin="layout" path="M -0.01983 -0.01333 C 0.03654 -0.01208 0.09182 -0.00895 0.14772 -0.00521 C 0.17927 -0.00729 0.21097 -0.00875 0.24251 -0.01124 C 0.24907 -0.01187 0.25562 -0.01374 0.26218 -0.01541 C 0.2664 -0.01645 0.27452 -0.01957 0.27452 -0.01957 C 0.28264 -0.02665 0.27764 -0.02207 0.28967 -0.03373 C 0.29107 -0.03498 0.29295 -0.03477 0.29435 -0.03581 C 0.30325 -0.04164 0.31278 -0.04622 0.32168 -0.05205 C 0.33276 -0.05934 0.34323 -0.06725 0.35525 -0.07225 C 0.36321 -0.07953 0.37165 -0.08412 0.38117 -0.08661 C 0.39163 -0.09348 0.40194 -0.09265 0.41318 -0.09661 C 0.42193 -0.09973 0.4302 -0.10244 0.4391 -0.10494 C 0.44894 -0.1116 0.45722 -0.11764 0.46799 -0.12118 C 0.47658 -0.12846 0.48564 -0.12867 0.49548 -0.13117 C 0.54185 -0.12971 0.58792 -0.12721 0.63429 -0.12721 " pathEditMode="relative" ptsTypes="ffffffffffffffA">
                                      <p:cBhvr>
                                        <p:cTn id="75" dur="1500" fill="hold"/>
                                        <p:tgtEl>
                                          <p:spTgt spid="9"/>
                                        </p:tgtEl>
                                        <p:attrNameLst>
                                          <p:attrName>ppt_x</p:attrName>
                                          <p:attrName>ppt_y</p:attrName>
                                        </p:attrNameLst>
                                      </p:cBhvr>
                                    </p:animMotion>
                                  </p:childTnLst>
                                </p:cTn>
                              </p:par>
                            </p:childTnLst>
                          </p:cTn>
                        </p:par>
                        <p:par>
                          <p:cTn id="76" fill="hold">
                            <p:stCondLst>
                              <p:cond delay="1500"/>
                            </p:stCondLst>
                            <p:childTnLst>
                              <p:par>
                                <p:cTn id="77" presetID="31" presetClass="exit" presetSubtype="0" fill="hold" nodeType="afterEffect">
                                  <p:stCondLst>
                                    <p:cond delay="0"/>
                                  </p:stCondLst>
                                  <p:childTnLst>
                                    <p:anim calcmode="lin" valueType="num">
                                      <p:cBhvr>
                                        <p:cTn id="78" dur="1000"/>
                                        <p:tgtEl>
                                          <p:spTgt spid="4"/>
                                        </p:tgtEl>
                                        <p:attrNameLst>
                                          <p:attrName>ppt_w</p:attrName>
                                        </p:attrNameLst>
                                      </p:cBhvr>
                                      <p:tavLst>
                                        <p:tav tm="0">
                                          <p:val>
                                            <p:strVal val="ppt_w"/>
                                          </p:val>
                                        </p:tav>
                                        <p:tav tm="100000">
                                          <p:val>
                                            <p:fltVal val="0"/>
                                          </p:val>
                                        </p:tav>
                                      </p:tavLst>
                                    </p:anim>
                                    <p:anim calcmode="lin" valueType="num">
                                      <p:cBhvr>
                                        <p:cTn id="79" dur="1000"/>
                                        <p:tgtEl>
                                          <p:spTgt spid="4"/>
                                        </p:tgtEl>
                                        <p:attrNameLst>
                                          <p:attrName>ppt_h</p:attrName>
                                        </p:attrNameLst>
                                      </p:cBhvr>
                                      <p:tavLst>
                                        <p:tav tm="0">
                                          <p:val>
                                            <p:strVal val="ppt_h"/>
                                          </p:val>
                                        </p:tav>
                                        <p:tav tm="100000">
                                          <p:val>
                                            <p:fltVal val="0"/>
                                          </p:val>
                                        </p:tav>
                                      </p:tavLst>
                                    </p:anim>
                                    <p:anim calcmode="lin" valueType="num">
                                      <p:cBhvr>
                                        <p:cTn id="80" dur="1000"/>
                                        <p:tgtEl>
                                          <p:spTgt spid="4"/>
                                        </p:tgtEl>
                                        <p:attrNameLst>
                                          <p:attrName>style.rotation</p:attrName>
                                        </p:attrNameLst>
                                      </p:cBhvr>
                                      <p:tavLst>
                                        <p:tav tm="0">
                                          <p:val>
                                            <p:fltVal val="0"/>
                                          </p:val>
                                        </p:tav>
                                        <p:tav tm="100000">
                                          <p:val>
                                            <p:fltVal val="90"/>
                                          </p:val>
                                        </p:tav>
                                      </p:tavLst>
                                    </p:anim>
                                    <p:animEffect transition="out" filter="fade">
                                      <p:cBhvr>
                                        <p:cTn id="81" dur="1000"/>
                                        <p:tgtEl>
                                          <p:spTgt spid="4"/>
                                        </p:tgtEl>
                                      </p:cBhvr>
                                    </p:animEffect>
                                    <p:set>
                                      <p:cBhvr>
                                        <p:cTn id="82" dur="1" fill="hold">
                                          <p:stCondLst>
                                            <p:cond delay="999"/>
                                          </p:stCondLst>
                                        </p:cTn>
                                        <p:tgtEl>
                                          <p:spTgt spid="4"/>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1000"/>
                                        <p:tgtEl>
                                          <p:spTgt spid="14"/>
                                        </p:tgtEl>
                                        <p:attrNameLst>
                                          <p:attrName>ppt_w</p:attrName>
                                        </p:attrNameLst>
                                      </p:cBhvr>
                                      <p:tavLst>
                                        <p:tav tm="0">
                                          <p:val>
                                            <p:strVal val="ppt_w"/>
                                          </p:val>
                                        </p:tav>
                                        <p:tav tm="100000">
                                          <p:val>
                                            <p:fltVal val="0"/>
                                          </p:val>
                                        </p:tav>
                                      </p:tavLst>
                                    </p:anim>
                                    <p:anim calcmode="lin" valueType="num">
                                      <p:cBhvr>
                                        <p:cTn id="85" dur="1000"/>
                                        <p:tgtEl>
                                          <p:spTgt spid="14"/>
                                        </p:tgtEl>
                                        <p:attrNameLst>
                                          <p:attrName>ppt_h</p:attrName>
                                        </p:attrNameLst>
                                      </p:cBhvr>
                                      <p:tavLst>
                                        <p:tav tm="0">
                                          <p:val>
                                            <p:strVal val="ppt_h"/>
                                          </p:val>
                                        </p:tav>
                                        <p:tav tm="100000">
                                          <p:val>
                                            <p:fltVal val="0"/>
                                          </p:val>
                                        </p:tav>
                                      </p:tavLst>
                                    </p:anim>
                                    <p:anim calcmode="lin" valueType="num">
                                      <p:cBhvr>
                                        <p:cTn id="86" dur="1000"/>
                                        <p:tgtEl>
                                          <p:spTgt spid="14"/>
                                        </p:tgtEl>
                                        <p:attrNameLst>
                                          <p:attrName>style.rotation</p:attrName>
                                        </p:attrNameLst>
                                      </p:cBhvr>
                                      <p:tavLst>
                                        <p:tav tm="0">
                                          <p:val>
                                            <p:fltVal val="0"/>
                                          </p:val>
                                        </p:tav>
                                        <p:tav tm="100000">
                                          <p:val>
                                            <p:fltVal val="90"/>
                                          </p:val>
                                        </p:tav>
                                      </p:tavLst>
                                    </p:anim>
                                    <p:animEffect transition="out" filter="fade">
                                      <p:cBhvr>
                                        <p:cTn id="87" dur="1000"/>
                                        <p:tgtEl>
                                          <p:spTgt spid="14"/>
                                        </p:tgtEl>
                                      </p:cBhvr>
                                    </p:animEffect>
                                    <p:set>
                                      <p:cBhvr>
                                        <p:cTn id="88" dur="1" fill="hold">
                                          <p:stCondLst>
                                            <p:cond delay="999"/>
                                          </p:stCondLst>
                                        </p:cTn>
                                        <p:tgtEl>
                                          <p:spTgt spid="14"/>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1000"/>
                                        <p:tgtEl>
                                          <p:spTgt spid="8"/>
                                        </p:tgtEl>
                                        <p:attrNameLst>
                                          <p:attrName>ppt_w</p:attrName>
                                        </p:attrNameLst>
                                      </p:cBhvr>
                                      <p:tavLst>
                                        <p:tav tm="0">
                                          <p:val>
                                            <p:strVal val="ppt_w"/>
                                          </p:val>
                                        </p:tav>
                                        <p:tav tm="100000">
                                          <p:val>
                                            <p:fltVal val="0"/>
                                          </p:val>
                                        </p:tav>
                                      </p:tavLst>
                                    </p:anim>
                                    <p:anim calcmode="lin" valueType="num">
                                      <p:cBhvr>
                                        <p:cTn id="91" dur="1000"/>
                                        <p:tgtEl>
                                          <p:spTgt spid="8"/>
                                        </p:tgtEl>
                                        <p:attrNameLst>
                                          <p:attrName>ppt_h</p:attrName>
                                        </p:attrNameLst>
                                      </p:cBhvr>
                                      <p:tavLst>
                                        <p:tav tm="0">
                                          <p:val>
                                            <p:strVal val="ppt_h"/>
                                          </p:val>
                                        </p:tav>
                                        <p:tav tm="100000">
                                          <p:val>
                                            <p:fltVal val="0"/>
                                          </p:val>
                                        </p:tav>
                                      </p:tavLst>
                                    </p:anim>
                                    <p:anim calcmode="lin" valueType="num">
                                      <p:cBhvr>
                                        <p:cTn id="92" dur="1000"/>
                                        <p:tgtEl>
                                          <p:spTgt spid="8"/>
                                        </p:tgtEl>
                                        <p:attrNameLst>
                                          <p:attrName>style.rotation</p:attrName>
                                        </p:attrNameLst>
                                      </p:cBhvr>
                                      <p:tavLst>
                                        <p:tav tm="0">
                                          <p:val>
                                            <p:fltVal val="0"/>
                                          </p:val>
                                        </p:tav>
                                        <p:tav tm="100000">
                                          <p:val>
                                            <p:fltVal val="90"/>
                                          </p:val>
                                        </p:tav>
                                      </p:tavLst>
                                    </p:anim>
                                    <p:animEffect transition="out" filter="fade">
                                      <p:cBhvr>
                                        <p:cTn id="93" dur="1000"/>
                                        <p:tgtEl>
                                          <p:spTgt spid="8"/>
                                        </p:tgtEl>
                                      </p:cBhvr>
                                    </p:animEffect>
                                    <p:set>
                                      <p:cBhvr>
                                        <p:cTn id="94" dur="1" fill="hold">
                                          <p:stCondLst>
                                            <p:cond delay="999"/>
                                          </p:stCondLst>
                                        </p:cTn>
                                        <p:tgtEl>
                                          <p:spTgt spid="8"/>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1000"/>
                                        <p:tgtEl>
                                          <p:spTgt spid="6"/>
                                        </p:tgtEl>
                                        <p:attrNameLst>
                                          <p:attrName>ppt_w</p:attrName>
                                        </p:attrNameLst>
                                      </p:cBhvr>
                                      <p:tavLst>
                                        <p:tav tm="0">
                                          <p:val>
                                            <p:strVal val="ppt_w"/>
                                          </p:val>
                                        </p:tav>
                                        <p:tav tm="100000">
                                          <p:val>
                                            <p:fltVal val="0"/>
                                          </p:val>
                                        </p:tav>
                                      </p:tavLst>
                                    </p:anim>
                                    <p:anim calcmode="lin" valueType="num">
                                      <p:cBhvr>
                                        <p:cTn id="97" dur="1000"/>
                                        <p:tgtEl>
                                          <p:spTgt spid="6"/>
                                        </p:tgtEl>
                                        <p:attrNameLst>
                                          <p:attrName>ppt_h</p:attrName>
                                        </p:attrNameLst>
                                      </p:cBhvr>
                                      <p:tavLst>
                                        <p:tav tm="0">
                                          <p:val>
                                            <p:strVal val="ppt_h"/>
                                          </p:val>
                                        </p:tav>
                                        <p:tav tm="100000">
                                          <p:val>
                                            <p:fltVal val="0"/>
                                          </p:val>
                                        </p:tav>
                                      </p:tavLst>
                                    </p:anim>
                                    <p:anim calcmode="lin" valueType="num">
                                      <p:cBhvr>
                                        <p:cTn id="98" dur="1000"/>
                                        <p:tgtEl>
                                          <p:spTgt spid="6"/>
                                        </p:tgtEl>
                                        <p:attrNameLst>
                                          <p:attrName>style.rotation</p:attrName>
                                        </p:attrNameLst>
                                      </p:cBhvr>
                                      <p:tavLst>
                                        <p:tav tm="0">
                                          <p:val>
                                            <p:fltVal val="0"/>
                                          </p:val>
                                        </p:tav>
                                        <p:tav tm="100000">
                                          <p:val>
                                            <p:fltVal val="90"/>
                                          </p:val>
                                        </p:tav>
                                      </p:tavLst>
                                    </p:anim>
                                    <p:animEffect transition="out" filter="fade">
                                      <p:cBhvr>
                                        <p:cTn id="99" dur="1000"/>
                                        <p:tgtEl>
                                          <p:spTgt spid="6"/>
                                        </p:tgtEl>
                                      </p:cBhvr>
                                    </p:animEffect>
                                    <p:set>
                                      <p:cBhvr>
                                        <p:cTn id="100" dur="1" fill="hold">
                                          <p:stCondLst>
                                            <p:cond delay="999"/>
                                          </p:stCondLst>
                                        </p:cTn>
                                        <p:tgtEl>
                                          <p:spTgt spid="6"/>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1000"/>
                                        <p:tgtEl>
                                          <p:spTgt spid="16"/>
                                        </p:tgtEl>
                                        <p:attrNameLst>
                                          <p:attrName>ppt_w</p:attrName>
                                        </p:attrNameLst>
                                      </p:cBhvr>
                                      <p:tavLst>
                                        <p:tav tm="0">
                                          <p:val>
                                            <p:strVal val="ppt_w"/>
                                          </p:val>
                                        </p:tav>
                                        <p:tav tm="100000">
                                          <p:val>
                                            <p:fltVal val="0"/>
                                          </p:val>
                                        </p:tav>
                                      </p:tavLst>
                                    </p:anim>
                                    <p:anim calcmode="lin" valueType="num">
                                      <p:cBhvr>
                                        <p:cTn id="103" dur="1000"/>
                                        <p:tgtEl>
                                          <p:spTgt spid="16"/>
                                        </p:tgtEl>
                                        <p:attrNameLst>
                                          <p:attrName>ppt_h</p:attrName>
                                        </p:attrNameLst>
                                      </p:cBhvr>
                                      <p:tavLst>
                                        <p:tav tm="0">
                                          <p:val>
                                            <p:strVal val="ppt_h"/>
                                          </p:val>
                                        </p:tav>
                                        <p:tav tm="100000">
                                          <p:val>
                                            <p:fltVal val="0"/>
                                          </p:val>
                                        </p:tav>
                                      </p:tavLst>
                                    </p:anim>
                                    <p:anim calcmode="lin" valueType="num">
                                      <p:cBhvr>
                                        <p:cTn id="104" dur="1000"/>
                                        <p:tgtEl>
                                          <p:spTgt spid="16"/>
                                        </p:tgtEl>
                                        <p:attrNameLst>
                                          <p:attrName>style.rotation</p:attrName>
                                        </p:attrNameLst>
                                      </p:cBhvr>
                                      <p:tavLst>
                                        <p:tav tm="0">
                                          <p:val>
                                            <p:fltVal val="0"/>
                                          </p:val>
                                        </p:tav>
                                        <p:tav tm="100000">
                                          <p:val>
                                            <p:fltVal val="90"/>
                                          </p:val>
                                        </p:tav>
                                      </p:tavLst>
                                    </p:anim>
                                    <p:animEffect transition="out" filter="fade">
                                      <p:cBhvr>
                                        <p:cTn id="105" dur="1000"/>
                                        <p:tgtEl>
                                          <p:spTgt spid="16"/>
                                        </p:tgtEl>
                                      </p:cBhvr>
                                    </p:animEffect>
                                    <p:set>
                                      <p:cBhvr>
                                        <p:cTn id="106" dur="1" fill="hold">
                                          <p:stCondLst>
                                            <p:cond delay="999"/>
                                          </p:stCondLst>
                                        </p:cTn>
                                        <p:tgtEl>
                                          <p:spTgt spid="16"/>
                                        </p:tgtEl>
                                        <p:attrNameLst>
                                          <p:attrName>style.visibility</p:attrName>
                                        </p:attrNameLst>
                                      </p:cBhvr>
                                      <p:to>
                                        <p:strVal val="hidden"/>
                                      </p:to>
                                    </p:set>
                                  </p:childTnLst>
                                </p:cTn>
                              </p:par>
                              <p:par>
                                <p:cTn id="107" presetID="31" presetClass="exit" presetSubtype="0" fill="hold" nodeType="withEffect">
                                  <p:stCondLst>
                                    <p:cond delay="0"/>
                                  </p:stCondLst>
                                  <p:childTnLst>
                                    <p:anim calcmode="lin" valueType="num">
                                      <p:cBhvr>
                                        <p:cTn id="108" dur="1000"/>
                                        <p:tgtEl>
                                          <p:spTgt spid="12"/>
                                        </p:tgtEl>
                                        <p:attrNameLst>
                                          <p:attrName>ppt_w</p:attrName>
                                        </p:attrNameLst>
                                      </p:cBhvr>
                                      <p:tavLst>
                                        <p:tav tm="0">
                                          <p:val>
                                            <p:strVal val="ppt_w"/>
                                          </p:val>
                                        </p:tav>
                                        <p:tav tm="100000">
                                          <p:val>
                                            <p:fltVal val="0"/>
                                          </p:val>
                                        </p:tav>
                                      </p:tavLst>
                                    </p:anim>
                                    <p:anim calcmode="lin" valueType="num">
                                      <p:cBhvr>
                                        <p:cTn id="109" dur="1000"/>
                                        <p:tgtEl>
                                          <p:spTgt spid="12"/>
                                        </p:tgtEl>
                                        <p:attrNameLst>
                                          <p:attrName>ppt_h</p:attrName>
                                        </p:attrNameLst>
                                      </p:cBhvr>
                                      <p:tavLst>
                                        <p:tav tm="0">
                                          <p:val>
                                            <p:strVal val="ppt_h"/>
                                          </p:val>
                                        </p:tav>
                                        <p:tav tm="100000">
                                          <p:val>
                                            <p:fltVal val="0"/>
                                          </p:val>
                                        </p:tav>
                                      </p:tavLst>
                                    </p:anim>
                                    <p:anim calcmode="lin" valueType="num">
                                      <p:cBhvr>
                                        <p:cTn id="110" dur="1000"/>
                                        <p:tgtEl>
                                          <p:spTgt spid="12"/>
                                        </p:tgtEl>
                                        <p:attrNameLst>
                                          <p:attrName>style.rotation</p:attrName>
                                        </p:attrNameLst>
                                      </p:cBhvr>
                                      <p:tavLst>
                                        <p:tav tm="0">
                                          <p:val>
                                            <p:fltVal val="0"/>
                                          </p:val>
                                        </p:tav>
                                        <p:tav tm="100000">
                                          <p:val>
                                            <p:fltVal val="90"/>
                                          </p:val>
                                        </p:tav>
                                      </p:tavLst>
                                    </p:anim>
                                    <p:animEffect transition="out" filter="fade">
                                      <p:cBhvr>
                                        <p:cTn id="111" dur="1000"/>
                                        <p:tgtEl>
                                          <p:spTgt spid="12"/>
                                        </p:tgtEl>
                                      </p:cBhvr>
                                    </p:animEffect>
                                    <p:set>
                                      <p:cBhvr>
                                        <p:cTn id="112" dur="1" fill="hold">
                                          <p:stCondLst>
                                            <p:cond delay="999"/>
                                          </p:stCondLst>
                                        </p:cTn>
                                        <p:tgtEl>
                                          <p:spTgt spid="12"/>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1000"/>
                                        <p:tgtEl>
                                          <p:spTgt spid="7"/>
                                        </p:tgtEl>
                                        <p:attrNameLst>
                                          <p:attrName>ppt_w</p:attrName>
                                        </p:attrNameLst>
                                      </p:cBhvr>
                                      <p:tavLst>
                                        <p:tav tm="0">
                                          <p:val>
                                            <p:strVal val="ppt_w"/>
                                          </p:val>
                                        </p:tav>
                                        <p:tav tm="100000">
                                          <p:val>
                                            <p:fltVal val="0"/>
                                          </p:val>
                                        </p:tav>
                                      </p:tavLst>
                                    </p:anim>
                                    <p:anim calcmode="lin" valueType="num">
                                      <p:cBhvr>
                                        <p:cTn id="115" dur="1000"/>
                                        <p:tgtEl>
                                          <p:spTgt spid="7"/>
                                        </p:tgtEl>
                                        <p:attrNameLst>
                                          <p:attrName>ppt_h</p:attrName>
                                        </p:attrNameLst>
                                      </p:cBhvr>
                                      <p:tavLst>
                                        <p:tav tm="0">
                                          <p:val>
                                            <p:strVal val="ppt_h"/>
                                          </p:val>
                                        </p:tav>
                                        <p:tav tm="100000">
                                          <p:val>
                                            <p:fltVal val="0"/>
                                          </p:val>
                                        </p:tav>
                                      </p:tavLst>
                                    </p:anim>
                                    <p:anim calcmode="lin" valueType="num">
                                      <p:cBhvr>
                                        <p:cTn id="116" dur="1000"/>
                                        <p:tgtEl>
                                          <p:spTgt spid="7"/>
                                        </p:tgtEl>
                                        <p:attrNameLst>
                                          <p:attrName>style.rotation</p:attrName>
                                        </p:attrNameLst>
                                      </p:cBhvr>
                                      <p:tavLst>
                                        <p:tav tm="0">
                                          <p:val>
                                            <p:fltVal val="0"/>
                                          </p:val>
                                        </p:tav>
                                        <p:tav tm="100000">
                                          <p:val>
                                            <p:fltVal val="90"/>
                                          </p:val>
                                        </p:tav>
                                      </p:tavLst>
                                    </p:anim>
                                    <p:animEffect transition="out" filter="fade">
                                      <p:cBhvr>
                                        <p:cTn id="117" dur="1000"/>
                                        <p:tgtEl>
                                          <p:spTgt spid="7"/>
                                        </p:tgtEl>
                                      </p:cBhvr>
                                    </p:animEffect>
                                    <p:set>
                                      <p:cBhvr>
                                        <p:cTn id="118" dur="1" fill="hold">
                                          <p:stCondLst>
                                            <p:cond delay="999"/>
                                          </p:stCondLst>
                                        </p:cTn>
                                        <p:tgtEl>
                                          <p:spTgt spid="7"/>
                                        </p:tgtEl>
                                        <p:attrNameLst>
                                          <p:attrName>style.visibility</p:attrName>
                                        </p:attrNameLst>
                                      </p:cBhvr>
                                      <p:to>
                                        <p:strVal val="hidden"/>
                                      </p:to>
                                    </p:set>
                                  </p:childTnLst>
                                </p:cTn>
                              </p:par>
                              <p:par>
                                <p:cTn id="119" presetID="31" presetClass="exit" presetSubtype="0" fill="hold" nodeType="withEffect">
                                  <p:stCondLst>
                                    <p:cond delay="0"/>
                                  </p:stCondLst>
                                  <p:childTnLst>
                                    <p:anim calcmode="lin" valueType="num">
                                      <p:cBhvr>
                                        <p:cTn id="120" dur="1000"/>
                                        <p:tgtEl>
                                          <p:spTgt spid="5"/>
                                        </p:tgtEl>
                                        <p:attrNameLst>
                                          <p:attrName>ppt_w</p:attrName>
                                        </p:attrNameLst>
                                      </p:cBhvr>
                                      <p:tavLst>
                                        <p:tav tm="0">
                                          <p:val>
                                            <p:strVal val="ppt_w"/>
                                          </p:val>
                                        </p:tav>
                                        <p:tav tm="100000">
                                          <p:val>
                                            <p:fltVal val="0"/>
                                          </p:val>
                                        </p:tav>
                                      </p:tavLst>
                                    </p:anim>
                                    <p:anim calcmode="lin" valueType="num">
                                      <p:cBhvr>
                                        <p:cTn id="121" dur="1000"/>
                                        <p:tgtEl>
                                          <p:spTgt spid="5"/>
                                        </p:tgtEl>
                                        <p:attrNameLst>
                                          <p:attrName>ppt_h</p:attrName>
                                        </p:attrNameLst>
                                      </p:cBhvr>
                                      <p:tavLst>
                                        <p:tav tm="0">
                                          <p:val>
                                            <p:strVal val="ppt_h"/>
                                          </p:val>
                                        </p:tav>
                                        <p:tav tm="100000">
                                          <p:val>
                                            <p:fltVal val="0"/>
                                          </p:val>
                                        </p:tav>
                                      </p:tavLst>
                                    </p:anim>
                                    <p:anim calcmode="lin" valueType="num">
                                      <p:cBhvr>
                                        <p:cTn id="122" dur="1000"/>
                                        <p:tgtEl>
                                          <p:spTgt spid="5"/>
                                        </p:tgtEl>
                                        <p:attrNameLst>
                                          <p:attrName>style.rotation</p:attrName>
                                        </p:attrNameLst>
                                      </p:cBhvr>
                                      <p:tavLst>
                                        <p:tav tm="0">
                                          <p:val>
                                            <p:fltVal val="0"/>
                                          </p:val>
                                        </p:tav>
                                        <p:tav tm="100000">
                                          <p:val>
                                            <p:fltVal val="90"/>
                                          </p:val>
                                        </p:tav>
                                      </p:tavLst>
                                    </p:anim>
                                    <p:animEffect transition="out" filter="fade">
                                      <p:cBhvr>
                                        <p:cTn id="123" dur="1000"/>
                                        <p:tgtEl>
                                          <p:spTgt spid="5"/>
                                        </p:tgtEl>
                                      </p:cBhvr>
                                    </p:animEffect>
                                    <p:set>
                                      <p:cBhvr>
                                        <p:cTn id="124" dur="1" fill="hold">
                                          <p:stCondLst>
                                            <p:cond delay="999"/>
                                          </p:stCondLst>
                                        </p:cTn>
                                        <p:tgtEl>
                                          <p:spTgt spid="5"/>
                                        </p:tgtEl>
                                        <p:attrNameLst>
                                          <p:attrName>style.visibility</p:attrName>
                                        </p:attrNameLst>
                                      </p:cBhvr>
                                      <p:to>
                                        <p:strVal val="hidden"/>
                                      </p:to>
                                    </p:set>
                                  </p:childTnLst>
                                </p:cTn>
                              </p:par>
                              <p:par>
                                <p:cTn id="125" presetID="31" presetClass="exit" presetSubtype="0" fill="hold" nodeType="withEffect">
                                  <p:stCondLst>
                                    <p:cond delay="0"/>
                                  </p:stCondLst>
                                  <p:childTnLst>
                                    <p:anim calcmode="lin" valueType="num">
                                      <p:cBhvr>
                                        <p:cTn id="126" dur="1000"/>
                                        <p:tgtEl>
                                          <p:spTgt spid="11"/>
                                        </p:tgtEl>
                                        <p:attrNameLst>
                                          <p:attrName>ppt_w</p:attrName>
                                        </p:attrNameLst>
                                      </p:cBhvr>
                                      <p:tavLst>
                                        <p:tav tm="0">
                                          <p:val>
                                            <p:strVal val="ppt_w"/>
                                          </p:val>
                                        </p:tav>
                                        <p:tav tm="100000">
                                          <p:val>
                                            <p:fltVal val="0"/>
                                          </p:val>
                                        </p:tav>
                                      </p:tavLst>
                                    </p:anim>
                                    <p:anim calcmode="lin" valueType="num">
                                      <p:cBhvr>
                                        <p:cTn id="127" dur="1000"/>
                                        <p:tgtEl>
                                          <p:spTgt spid="11"/>
                                        </p:tgtEl>
                                        <p:attrNameLst>
                                          <p:attrName>ppt_h</p:attrName>
                                        </p:attrNameLst>
                                      </p:cBhvr>
                                      <p:tavLst>
                                        <p:tav tm="0">
                                          <p:val>
                                            <p:strVal val="ppt_h"/>
                                          </p:val>
                                        </p:tav>
                                        <p:tav tm="100000">
                                          <p:val>
                                            <p:fltVal val="0"/>
                                          </p:val>
                                        </p:tav>
                                      </p:tavLst>
                                    </p:anim>
                                    <p:anim calcmode="lin" valueType="num">
                                      <p:cBhvr>
                                        <p:cTn id="128" dur="1000"/>
                                        <p:tgtEl>
                                          <p:spTgt spid="11"/>
                                        </p:tgtEl>
                                        <p:attrNameLst>
                                          <p:attrName>style.rotation</p:attrName>
                                        </p:attrNameLst>
                                      </p:cBhvr>
                                      <p:tavLst>
                                        <p:tav tm="0">
                                          <p:val>
                                            <p:fltVal val="0"/>
                                          </p:val>
                                        </p:tav>
                                        <p:tav tm="100000">
                                          <p:val>
                                            <p:fltVal val="90"/>
                                          </p:val>
                                        </p:tav>
                                      </p:tavLst>
                                    </p:anim>
                                    <p:animEffect transition="out" filter="fade">
                                      <p:cBhvr>
                                        <p:cTn id="129" dur="1000"/>
                                        <p:tgtEl>
                                          <p:spTgt spid="11"/>
                                        </p:tgtEl>
                                      </p:cBhvr>
                                    </p:animEffect>
                                    <p:set>
                                      <p:cBhvr>
                                        <p:cTn id="130" dur="1" fill="hold">
                                          <p:stCondLst>
                                            <p:cond delay="999"/>
                                          </p:stCondLst>
                                        </p:cTn>
                                        <p:tgtEl>
                                          <p:spTgt spid="11"/>
                                        </p:tgtEl>
                                        <p:attrNameLst>
                                          <p:attrName>style.visibility</p:attrName>
                                        </p:attrNameLst>
                                      </p:cBhvr>
                                      <p:to>
                                        <p:strVal val="hidden"/>
                                      </p:to>
                                    </p:set>
                                  </p:childTnLst>
                                </p:cTn>
                              </p:par>
                              <p:par>
                                <p:cTn id="131" presetID="31" presetClass="exit" presetSubtype="0" fill="hold" nodeType="withEffect">
                                  <p:stCondLst>
                                    <p:cond delay="0"/>
                                  </p:stCondLst>
                                  <p:childTnLst>
                                    <p:anim calcmode="lin" valueType="num">
                                      <p:cBhvr>
                                        <p:cTn id="132" dur="1000"/>
                                        <p:tgtEl>
                                          <p:spTgt spid="15"/>
                                        </p:tgtEl>
                                        <p:attrNameLst>
                                          <p:attrName>ppt_w</p:attrName>
                                        </p:attrNameLst>
                                      </p:cBhvr>
                                      <p:tavLst>
                                        <p:tav tm="0">
                                          <p:val>
                                            <p:strVal val="ppt_w"/>
                                          </p:val>
                                        </p:tav>
                                        <p:tav tm="100000">
                                          <p:val>
                                            <p:fltVal val="0"/>
                                          </p:val>
                                        </p:tav>
                                      </p:tavLst>
                                    </p:anim>
                                    <p:anim calcmode="lin" valueType="num">
                                      <p:cBhvr>
                                        <p:cTn id="133" dur="1000"/>
                                        <p:tgtEl>
                                          <p:spTgt spid="15"/>
                                        </p:tgtEl>
                                        <p:attrNameLst>
                                          <p:attrName>ppt_h</p:attrName>
                                        </p:attrNameLst>
                                      </p:cBhvr>
                                      <p:tavLst>
                                        <p:tav tm="0">
                                          <p:val>
                                            <p:strVal val="ppt_h"/>
                                          </p:val>
                                        </p:tav>
                                        <p:tav tm="100000">
                                          <p:val>
                                            <p:fltVal val="0"/>
                                          </p:val>
                                        </p:tav>
                                      </p:tavLst>
                                    </p:anim>
                                    <p:anim calcmode="lin" valueType="num">
                                      <p:cBhvr>
                                        <p:cTn id="134" dur="1000"/>
                                        <p:tgtEl>
                                          <p:spTgt spid="15"/>
                                        </p:tgtEl>
                                        <p:attrNameLst>
                                          <p:attrName>style.rotation</p:attrName>
                                        </p:attrNameLst>
                                      </p:cBhvr>
                                      <p:tavLst>
                                        <p:tav tm="0">
                                          <p:val>
                                            <p:fltVal val="0"/>
                                          </p:val>
                                        </p:tav>
                                        <p:tav tm="100000">
                                          <p:val>
                                            <p:fltVal val="90"/>
                                          </p:val>
                                        </p:tav>
                                      </p:tavLst>
                                    </p:anim>
                                    <p:animEffect transition="out" filter="fade">
                                      <p:cBhvr>
                                        <p:cTn id="135" dur="1000"/>
                                        <p:tgtEl>
                                          <p:spTgt spid="15"/>
                                        </p:tgtEl>
                                      </p:cBhvr>
                                    </p:animEffect>
                                    <p:set>
                                      <p:cBhvr>
                                        <p:cTn id="136" dur="1" fill="hold">
                                          <p:stCondLst>
                                            <p:cond delay="999"/>
                                          </p:stCondLst>
                                        </p:cTn>
                                        <p:tgtEl>
                                          <p:spTgt spid="15"/>
                                        </p:tgtEl>
                                        <p:attrNameLst>
                                          <p:attrName>style.visibility</p:attrName>
                                        </p:attrNameLst>
                                      </p:cBhvr>
                                      <p:to>
                                        <p:strVal val="hidden"/>
                                      </p:to>
                                    </p:set>
                                  </p:childTnLst>
                                </p:cTn>
                              </p:par>
                              <p:par>
                                <p:cTn id="137" presetID="31" presetClass="exit" presetSubtype="0" fill="hold" nodeType="withEffect">
                                  <p:stCondLst>
                                    <p:cond delay="0"/>
                                  </p:stCondLst>
                                  <p:childTnLst>
                                    <p:anim calcmode="lin" valueType="num">
                                      <p:cBhvr>
                                        <p:cTn id="138" dur="1000"/>
                                        <p:tgtEl>
                                          <p:spTgt spid="10"/>
                                        </p:tgtEl>
                                        <p:attrNameLst>
                                          <p:attrName>ppt_w</p:attrName>
                                        </p:attrNameLst>
                                      </p:cBhvr>
                                      <p:tavLst>
                                        <p:tav tm="0">
                                          <p:val>
                                            <p:strVal val="ppt_w"/>
                                          </p:val>
                                        </p:tav>
                                        <p:tav tm="100000">
                                          <p:val>
                                            <p:fltVal val="0"/>
                                          </p:val>
                                        </p:tav>
                                      </p:tavLst>
                                    </p:anim>
                                    <p:anim calcmode="lin" valueType="num">
                                      <p:cBhvr>
                                        <p:cTn id="139" dur="1000"/>
                                        <p:tgtEl>
                                          <p:spTgt spid="10"/>
                                        </p:tgtEl>
                                        <p:attrNameLst>
                                          <p:attrName>ppt_h</p:attrName>
                                        </p:attrNameLst>
                                      </p:cBhvr>
                                      <p:tavLst>
                                        <p:tav tm="0">
                                          <p:val>
                                            <p:strVal val="ppt_h"/>
                                          </p:val>
                                        </p:tav>
                                        <p:tav tm="100000">
                                          <p:val>
                                            <p:fltVal val="0"/>
                                          </p:val>
                                        </p:tav>
                                      </p:tavLst>
                                    </p:anim>
                                    <p:anim calcmode="lin" valueType="num">
                                      <p:cBhvr>
                                        <p:cTn id="140" dur="1000"/>
                                        <p:tgtEl>
                                          <p:spTgt spid="10"/>
                                        </p:tgtEl>
                                        <p:attrNameLst>
                                          <p:attrName>style.rotation</p:attrName>
                                        </p:attrNameLst>
                                      </p:cBhvr>
                                      <p:tavLst>
                                        <p:tav tm="0">
                                          <p:val>
                                            <p:fltVal val="0"/>
                                          </p:val>
                                        </p:tav>
                                        <p:tav tm="100000">
                                          <p:val>
                                            <p:fltVal val="90"/>
                                          </p:val>
                                        </p:tav>
                                      </p:tavLst>
                                    </p:anim>
                                    <p:animEffect transition="out" filter="fade">
                                      <p:cBhvr>
                                        <p:cTn id="141" dur="1000"/>
                                        <p:tgtEl>
                                          <p:spTgt spid="10"/>
                                        </p:tgtEl>
                                      </p:cBhvr>
                                    </p:animEffect>
                                    <p:set>
                                      <p:cBhvr>
                                        <p:cTn id="142" dur="1" fill="hold">
                                          <p:stCondLst>
                                            <p:cond delay="999"/>
                                          </p:stCondLst>
                                        </p:cTn>
                                        <p:tgtEl>
                                          <p:spTgt spid="10"/>
                                        </p:tgtEl>
                                        <p:attrNameLst>
                                          <p:attrName>style.visibility</p:attrName>
                                        </p:attrNameLst>
                                      </p:cBhvr>
                                      <p:to>
                                        <p:strVal val="hidden"/>
                                      </p:to>
                                    </p:set>
                                  </p:childTnLst>
                                </p:cTn>
                              </p:par>
                              <p:par>
                                <p:cTn id="143" presetID="31" presetClass="exit" presetSubtype="0" fill="hold" nodeType="withEffect">
                                  <p:stCondLst>
                                    <p:cond delay="0"/>
                                  </p:stCondLst>
                                  <p:childTnLst>
                                    <p:anim calcmode="lin" valueType="num">
                                      <p:cBhvr>
                                        <p:cTn id="144" dur="1000"/>
                                        <p:tgtEl>
                                          <p:spTgt spid="13"/>
                                        </p:tgtEl>
                                        <p:attrNameLst>
                                          <p:attrName>ppt_w</p:attrName>
                                        </p:attrNameLst>
                                      </p:cBhvr>
                                      <p:tavLst>
                                        <p:tav tm="0">
                                          <p:val>
                                            <p:strVal val="ppt_w"/>
                                          </p:val>
                                        </p:tav>
                                        <p:tav tm="100000">
                                          <p:val>
                                            <p:fltVal val="0"/>
                                          </p:val>
                                        </p:tav>
                                      </p:tavLst>
                                    </p:anim>
                                    <p:anim calcmode="lin" valueType="num">
                                      <p:cBhvr>
                                        <p:cTn id="145" dur="1000"/>
                                        <p:tgtEl>
                                          <p:spTgt spid="13"/>
                                        </p:tgtEl>
                                        <p:attrNameLst>
                                          <p:attrName>ppt_h</p:attrName>
                                        </p:attrNameLst>
                                      </p:cBhvr>
                                      <p:tavLst>
                                        <p:tav tm="0">
                                          <p:val>
                                            <p:strVal val="ppt_h"/>
                                          </p:val>
                                        </p:tav>
                                        <p:tav tm="100000">
                                          <p:val>
                                            <p:fltVal val="0"/>
                                          </p:val>
                                        </p:tav>
                                      </p:tavLst>
                                    </p:anim>
                                    <p:anim calcmode="lin" valueType="num">
                                      <p:cBhvr>
                                        <p:cTn id="146" dur="1000"/>
                                        <p:tgtEl>
                                          <p:spTgt spid="13"/>
                                        </p:tgtEl>
                                        <p:attrNameLst>
                                          <p:attrName>style.rotation</p:attrName>
                                        </p:attrNameLst>
                                      </p:cBhvr>
                                      <p:tavLst>
                                        <p:tav tm="0">
                                          <p:val>
                                            <p:fltVal val="0"/>
                                          </p:val>
                                        </p:tav>
                                        <p:tav tm="100000">
                                          <p:val>
                                            <p:fltVal val="90"/>
                                          </p:val>
                                        </p:tav>
                                      </p:tavLst>
                                    </p:anim>
                                    <p:animEffect transition="out" filter="fade">
                                      <p:cBhvr>
                                        <p:cTn id="147" dur="1000"/>
                                        <p:tgtEl>
                                          <p:spTgt spid="13"/>
                                        </p:tgtEl>
                                      </p:cBhvr>
                                    </p:animEffect>
                                    <p:set>
                                      <p:cBhvr>
                                        <p:cTn id="148" dur="1" fill="hold">
                                          <p:stCondLst>
                                            <p:cond delay="999"/>
                                          </p:stCondLst>
                                        </p:cTn>
                                        <p:tgtEl>
                                          <p:spTgt spid="13"/>
                                        </p:tgtEl>
                                        <p:attrNameLst>
                                          <p:attrName>style.visibility</p:attrName>
                                        </p:attrNameLst>
                                      </p:cBhvr>
                                      <p:to>
                                        <p:strVal val="hidden"/>
                                      </p:to>
                                    </p:set>
                                  </p:childTnLst>
                                </p:cTn>
                              </p:par>
                              <p:par>
                                <p:cTn id="149" presetID="31" presetClass="exit" presetSubtype="0" fill="hold" nodeType="withEffect">
                                  <p:stCondLst>
                                    <p:cond delay="0"/>
                                  </p:stCondLst>
                                  <p:childTnLst>
                                    <p:anim calcmode="lin" valueType="num">
                                      <p:cBhvr>
                                        <p:cTn id="150" dur="1000"/>
                                        <p:tgtEl>
                                          <p:spTgt spid="9"/>
                                        </p:tgtEl>
                                        <p:attrNameLst>
                                          <p:attrName>ppt_w</p:attrName>
                                        </p:attrNameLst>
                                      </p:cBhvr>
                                      <p:tavLst>
                                        <p:tav tm="0">
                                          <p:val>
                                            <p:strVal val="ppt_w"/>
                                          </p:val>
                                        </p:tav>
                                        <p:tav tm="100000">
                                          <p:val>
                                            <p:fltVal val="0"/>
                                          </p:val>
                                        </p:tav>
                                      </p:tavLst>
                                    </p:anim>
                                    <p:anim calcmode="lin" valueType="num">
                                      <p:cBhvr>
                                        <p:cTn id="151" dur="1000"/>
                                        <p:tgtEl>
                                          <p:spTgt spid="9"/>
                                        </p:tgtEl>
                                        <p:attrNameLst>
                                          <p:attrName>ppt_h</p:attrName>
                                        </p:attrNameLst>
                                      </p:cBhvr>
                                      <p:tavLst>
                                        <p:tav tm="0">
                                          <p:val>
                                            <p:strVal val="ppt_h"/>
                                          </p:val>
                                        </p:tav>
                                        <p:tav tm="100000">
                                          <p:val>
                                            <p:fltVal val="0"/>
                                          </p:val>
                                        </p:tav>
                                      </p:tavLst>
                                    </p:anim>
                                    <p:anim calcmode="lin" valueType="num">
                                      <p:cBhvr>
                                        <p:cTn id="152" dur="1000"/>
                                        <p:tgtEl>
                                          <p:spTgt spid="9"/>
                                        </p:tgtEl>
                                        <p:attrNameLst>
                                          <p:attrName>style.rotation</p:attrName>
                                        </p:attrNameLst>
                                      </p:cBhvr>
                                      <p:tavLst>
                                        <p:tav tm="0">
                                          <p:val>
                                            <p:fltVal val="0"/>
                                          </p:val>
                                        </p:tav>
                                        <p:tav tm="100000">
                                          <p:val>
                                            <p:fltVal val="90"/>
                                          </p:val>
                                        </p:tav>
                                      </p:tavLst>
                                    </p:anim>
                                    <p:animEffect transition="out" filter="fade">
                                      <p:cBhvr>
                                        <p:cTn id="153" dur="1000"/>
                                        <p:tgtEl>
                                          <p:spTgt spid="9"/>
                                        </p:tgtEl>
                                      </p:cBhvr>
                                    </p:animEffect>
                                    <p:set>
                                      <p:cBhvr>
                                        <p:cTn id="154" dur="1" fill="hold">
                                          <p:stCondLst>
                                            <p:cond delay="999"/>
                                          </p:stCondLst>
                                        </p:cTn>
                                        <p:tgtEl>
                                          <p:spTgt spid="9"/>
                                        </p:tgtEl>
                                        <p:attrNameLst>
                                          <p:attrName>style.visibility</p:attrName>
                                        </p:attrNameLst>
                                      </p:cBhvr>
                                      <p:to>
                                        <p:strVal val="hidden"/>
                                      </p:to>
                                    </p:set>
                                  </p:childTnLst>
                                </p:cTn>
                              </p:par>
                              <p:par>
                                <p:cTn id="155" presetID="10" presetClass="entr" presetSubtype="0" fill="hold" nodeType="withEffect">
                                  <p:stCondLst>
                                    <p:cond delay="0"/>
                                  </p:stCondLst>
                                  <p:childTnLst>
                                    <p:set>
                                      <p:cBhvr>
                                        <p:cTn id="156" dur="1" fill="hold">
                                          <p:stCondLst>
                                            <p:cond delay="0"/>
                                          </p:stCondLst>
                                        </p:cTn>
                                        <p:tgtEl>
                                          <p:spTgt spid="28"/>
                                        </p:tgtEl>
                                        <p:attrNameLst>
                                          <p:attrName>style.visibility</p:attrName>
                                        </p:attrNameLst>
                                      </p:cBhvr>
                                      <p:to>
                                        <p:strVal val="visible"/>
                                      </p:to>
                                    </p:set>
                                    <p:animEffect transition="in" filter="fade">
                                      <p:cBhvr>
                                        <p:cTn id="157" dur="500"/>
                                        <p:tgtEl>
                                          <p:spTgt spid="28"/>
                                        </p:tgtEl>
                                      </p:cBhvr>
                                    </p:animEffect>
                                  </p:childTnLst>
                                </p:cTn>
                              </p:par>
                              <p:par>
                                <p:cTn id="158" presetID="10" presetClass="entr" presetSubtype="0" fill="hold" nodeType="withEffect">
                                  <p:stCondLst>
                                    <p:cond delay="0"/>
                                  </p:stCondLst>
                                  <p:childTnLst>
                                    <p:set>
                                      <p:cBhvr>
                                        <p:cTn id="159" dur="1" fill="hold">
                                          <p:stCondLst>
                                            <p:cond delay="0"/>
                                          </p:stCondLst>
                                        </p:cTn>
                                        <p:tgtEl>
                                          <p:spTgt spid="17"/>
                                        </p:tgtEl>
                                        <p:attrNameLst>
                                          <p:attrName>style.visibility</p:attrName>
                                        </p:attrNameLst>
                                      </p:cBhvr>
                                      <p:to>
                                        <p:strVal val="visible"/>
                                      </p:to>
                                    </p:set>
                                    <p:animEffect transition="in" filter="fade">
                                      <p:cBhvr>
                                        <p:cTn id="160" dur="500"/>
                                        <p:tgtEl>
                                          <p:spTgt spid="17"/>
                                        </p:tgtEl>
                                      </p:cBhvr>
                                    </p:animEffect>
                                  </p:childTnLst>
                                </p:cTn>
                              </p:par>
                              <p:par>
                                <p:cTn id="161" presetID="10" presetClass="entr" presetSubtype="0" fill="hold" nodeType="withEffect">
                                  <p:stCondLst>
                                    <p:cond delay="0"/>
                                  </p:stCondLst>
                                  <p:childTnLst>
                                    <p:set>
                                      <p:cBhvr>
                                        <p:cTn id="162" dur="1" fill="hold">
                                          <p:stCondLst>
                                            <p:cond delay="0"/>
                                          </p:stCondLst>
                                        </p:cTn>
                                        <p:tgtEl>
                                          <p:spTgt spid="18"/>
                                        </p:tgtEl>
                                        <p:attrNameLst>
                                          <p:attrName>style.visibility</p:attrName>
                                        </p:attrNameLst>
                                      </p:cBhvr>
                                      <p:to>
                                        <p:strVal val="visible"/>
                                      </p:to>
                                    </p:set>
                                    <p:animEffect transition="in" filter="fade">
                                      <p:cBhvr>
                                        <p:cTn id="163" dur="500"/>
                                        <p:tgtEl>
                                          <p:spTgt spid="18"/>
                                        </p:tgtEl>
                                      </p:cBhvr>
                                    </p:animEffect>
                                  </p:childTnLst>
                                </p:cTn>
                              </p:par>
                              <p:par>
                                <p:cTn id="164" presetID="10" presetClass="entr" presetSubtype="0" fill="hold" nodeType="withEffect">
                                  <p:stCondLst>
                                    <p:cond delay="0"/>
                                  </p:stCondLst>
                                  <p:childTnLst>
                                    <p:set>
                                      <p:cBhvr>
                                        <p:cTn id="165" dur="1" fill="hold">
                                          <p:stCondLst>
                                            <p:cond delay="0"/>
                                          </p:stCondLst>
                                        </p:cTn>
                                        <p:tgtEl>
                                          <p:spTgt spid="19"/>
                                        </p:tgtEl>
                                        <p:attrNameLst>
                                          <p:attrName>style.visibility</p:attrName>
                                        </p:attrNameLst>
                                      </p:cBhvr>
                                      <p:to>
                                        <p:strVal val="visible"/>
                                      </p:to>
                                    </p:set>
                                    <p:animEffect transition="in" filter="fade">
                                      <p:cBhvr>
                                        <p:cTn id="166" dur="500"/>
                                        <p:tgtEl>
                                          <p:spTgt spid="19"/>
                                        </p:tgtEl>
                                      </p:cBhvr>
                                    </p:animEffect>
                                  </p:childTnLst>
                                </p:cTn>
                              </p:par>
                              <p:par>
                                <p:cTn id="167" presetID="10" presetClass="entr" presetSubtype="0" fill="hold" nodeType="withEffect">
                                  <p:stCondLst>
                                    <p:cond delay="0"/>
                                  </p:stCondLst>
                                  <p:childTnLst>
                                    <p:set>
                                      <p:cBhvr>
                                        <p:cTn id="168" dur="1" fill="hold">
                                          <p:stCondLst>
                                            <p:cond delay="0"/>
                                          </p:stCondLst>
                                        </p:cTn>
                                        <p:tgtEl>
                                          <p:spTgt spid="20"/>
                                        </p:tgtEl>
                                        <p:attrNameLst>
                                          <p:attrName>style.visibility</p:attrName>
                                        </p:attrNameLst>
                                      </p:cBhvr>
                                      <p:to>
                                        <p:strVal val="visible"/>
                                      </p:to>
                                    </p:set>
                                    <p:animEffect transition="in" filter="fade">
                                      <p:cBhvr>
                                        <p:cTn id="169" dur="500"/>
                                        <p:tgtEl>
                                          <p:spTgt spid="20"/>
                                        </p:tgtEl>
                                      </p:cBhvr>
                                    </p:animEffect>
                                  </p:childTnLst>
                                </p:cTn>
                              </p:par>
                              <p:par>
                                <p:cTn id="170" presetID="10" presetClass="entr" presetSubtype="0" fill="hold" nodeType="withEffect">
                                  <p:stCondLst>
                                    <p:cond delay="0"/>
                                  </p:stCondLst>
                                  <p:childTnLst>
                                    <p:set>
                                      <p:cBhvr>
                                        <p:cTn id="171" dur="1" fill="hold">
                                          <p:stCondLst>
                                            <p:cond delay="0"/>
                                          </p:stCondLst>
                                        </p:cTn>
                                        <p:tgtEl>
                                          <p:spTgt spid="21"/>
                                        </p:tgtEl>
                                        <p:attrNameLst>
                                          <p:attrName>style.visibility</p:attrName>
                                        </p:attrNameLst>
                                      </p:cBhvr>
                                      <p:to>
                                        <p:strVal val="visible"/>
                                      </p:to>
                                    </p:set>
                                    <p:animEffect transition="in" filter="fade">
                                      <p:cBhvr>
                                        <p:cTn id="172" dur="500"/>
                                        <p:tgtEl>
                                          <p:spTgt spid="21"/>
                                        </p:tgtEl>
                                      </p:cBhvr>
                                    </p:animEffect>
                                  </p:childTnLst>
                                </p:cTn>
                              </p:par>
                              <p:par>
                                <p:cTn id="173" presetID="10" presetClass="entr" presetSubtype="0" fill="hold" nodeType="withEffect">
                                  <p:stCondLst>
                                    <p:cond delay="0"/>
                                  </p:stCondLst>
                                  <p:childTnLst>
                                    <p:set>
                                      <p:cBhvr>
                                        <p:cTn id="174" dur="1" fill="hold">
                                          <p:stCondLst>
                                            <p:cond delay="0"/>
                                          </p:stCondLst>
                                        </p:cTn>
                                        <p:tgtEl>
                                          <p:spTgt spid="22"/>
                                        </p:tgtEl>
                                        <p:attrNameLst>
                                          <p:attrName>style.visibility</p:attrName>
                                        </p:attrNameLst>
                                      </p:cBhvr>
                                      <p:to>
                                        <p:strVal val="visible"/>
                                      </p:to>
                                    </p:set>
                                    <p:animEffect transition="in" filter="fade">
                                      <p:cBhvr>
                                        <p:cTn id="175" dur="500"/>
                                        <p:tgtEl>
                                          <p:spTgt spid="22"/>
                                        </p:tgtEl>
                                      </p:cBhvr>
                                    </p:animEffect>
                                  </p:childTnLst>
                                </p:cTn>
                              </p:par>
                              <p:par>
                                <p:cTn id="176" presetID="10" presetClass="entr" presetSubtype="0" fill="hold" nodeType="withEffect">
                                  <p:stCondLst>
                                    <p:cond delay="0"/>
                                  </p:stCondLst>
                                  <p:childTnLst>
                                    <p:set>
                                      <p:cBhvr>
                                        <p:cTn id="177" dur="1" fill="hold">
                                          <p:stCondLst>
                                            <p:cond delay="0"/>
                                          </p:stCondLst>
                                        </p:cTn>
                                        <p:tgtEl>
                                          <p:spTgt spid="23"/>
                                        </p:tgtEl>
                                        <p:attrNameLst>
                                          <p:attrName>style.visibility</p:attrName>
                                        </p:attrNameLst>
                                      </p:cBhvr>
                                      <p:to>
                                        <p:strVal val="visible"/>
                                      </p:to>
                                    </p:set>
                                    <p:animEffect transition="in" filter="fade">
                                      <p:cBhvr>
                                        <p:cTn id="178" dur="500"/>
                                        <p:tgtEl>
                                          <p:spTgt spid="23"/>
                                        </p:tgtEl>
                                      </p:cBhvr>
                                    </p:animEffect>
                                  </p:childTnLst>
                                </p:cTn>
                              </p:par>
                              <p:par>
                                <p:cTn id="179" presetID="10" presetClass="entr" presetSubtype="0" fill="hold" nodeType="withEffect">
                                  <p:stCondLst>
                                    <p:cond delay="0"/>
                                  </p:stCondLst>
                                  <p:childTnLst>
                                    <p:set>
                                      <p:cBhvr>
                                        <p:cTn id="180" dur="1" fill="hold">
                                          <p:stCondLst>
                                            <p:cond delay="0"/>
                                          </p:stCondLst>
                                        </p:cTn>
                                        <p:tgtEl>
                                          <p:spTgt spid="24"/>
                                        </p:tgtEl>
                                        <p:attrNameLst>
                                          <p:attrName>style.visibility</p:attrName>
                                        </p:attrNameLst>
                                      </p:cBhvr>
                                      <p:to>
                                        <p:strVal val="visible"/>
                                      </p:to>
                                    </p:set>
                                    <p:animEffect transition="in" filter="fade">
                                      <p:cBhvr>
                                        <p:cTn id="181" dur="500"/>
                                        <p:tgtEl>
                                          <p:spTgt spid="24"/>
                                        </p:tgtEl>
                                      </p:cBhvr>
                                    </p:animEffect>
                                  </p:childTnLst>
                                </p:cTn>
                              </p:par>
                              <p:par>
                                <p:cTn id="182" presetID="10" presetClass="entr" presetSubtype="0" fill="hold" nodeType="withEffect">
                                  <p:stCondLst>
                                    <p:cond delay="0"/>
                                  </p:stCondLst>
                                  <p:childTnLst>
                                    <p:set>
                                      <p:cBhvr>
                                        <p:cTn id="183" dur="1" fill="hold">
                                          <p:stCondLst>
                                            <p:cond delay="0"/>
                                          </p:stCondLst>
                                        </p:cTn>
                                        <p:tgtEl>
                                          <p:spTgt spid="25"/>
                                        </p:tgtEl>
                                        <p:attrNameLst>
                                          <p:attrName>style.visibility</p:attrName>
                                        </p:attrNameLst>
                                      </p:cBhvr>
                                      <p:to>
                                        <p:strVal val="visible"/>
                                      </p:to>
                                    </p:set>
                                    <p:animEffect transition="in" filter="fade">
                                      <p:cBhvr>
                                        <p:cTn id="184" dur="500"/>
                                        <p:tgtEl>
                                          <p:spTgt spid="25"/>
                                        </p:tgtEl>
                                      </p:cBhvr>
                                    </p:animEffect>
                                  </p:childTnLst>
                                </p:cTn>
                              </p:par>
                              <p:par>
                                <p:cTn id="185" presetID="10" presetClass="entr" presetSubtype="0" fill="hold" nodeType="withEffect">
                                  <p:stCondLst>
                                    <p:cond delay="0"/>
                                  </p:stCondLst>
                                  <p:childTnLst>
                                    <p:set>
                                      <p:cBhvr>
                                        <p:cTn id="186" dur="1" fill="hold">
                                          <p:stCondLst>
                                            <p:cond delay="0"/>
                                          </p:stCondLst>
                                        </p:cTn>
                                        <p:tgtEl>
                                          <p:spTgt spid="26"/>
                                        </p:tgtEl>
                                        <p:attrNameLst>
                                          <p:attrName>style.visibility</p:attrName>
                                        </p:attrNameLst>
                                      </p:cBhvr>
                                      <p:to>
                                        <p:strVal val="visible"/>
                                      </p:to>
                                    </p:set>
                                    <p:animEffect transition="in" filter="fade">
                                      <p:cBhvr>
                                        <p:cTn id="187" dur="500"/>
                                        <p:tgtEl>
                                          <p:spTgt spid="26"/>
                                        </p:tgtEl>
                                      </p:cBhvr>
                                    </p:animEffect>
                                  </p:childTnLst>
                                </p:cTn>
                              </p:par>
                              <p:par>
                                <p:cTn id="188" presetID="10" presetClass="entr" presetSubtype="0" fill="hold" nodeType="withEffect">
                                  <p:stCondLst>
                                    <p:cond delay="0"/>
                                  </p:stCondLst>
                                  <p:childTnLst>
                                    <p:set>
                                      <p:cBhvr>
                                        <p:cTn id="189" dur="1" fill="hold">
                                          <p:stCondLst>
                                            <p:cond delay="0"/>
                                          </p:stCondLst>
                                        </p:cTn>
                                        <p:tgtEl>
                                          <p:spTgt spid="27"/>
                                        </p:tgtEl>
                                        <p:attrNameLst>
                                          <p:attrName>style.visibility</p:attrName>
                                        </p:attrNameLst>
                                      </p:cBhvr>
                                      <p:to>
                                        <p:strVal val="visible"/>
                                      </p:to>
                                    </p:set>
                                    <p:animEffect transition="in" filter="fade">
                                      <p:cBhvr>
                                        <p:cTn id="190" dur="500"/>
                                        <p:tgtEl>
                                          <p:spTgt spid="27"/>
                                        </p:tgtEl>
                                      </p:cBhvr>
                                    </p:animEffect>
                                  </p:childTnLst>
                                </p:cTn>
                              </p:par>
                              <p:par>
                                <p:cTn id="191" presetID="10" presetClass="entr" presetSubtype="0" fill="hold" nodeType="withEffect">
                                  <p:stCondLst>
                                    <p:cond delay="0"/>
                                  </p:stCondLst>
                                  <p:childTnLst>
                                    <p:set>
                                      <p:cBhvr>
                                        <p:cTn id="192" dur="1" fill="hold">
                                          <p:stCondLst>
                                            <p:cond delay="0"/>
                                          </p:stCondLst>
                                        </p:cTn>
                                        <p:tgtEl>
                                          <p:spTgt spid="29"/>
                                        </p:tgtEl>
                                        <p:attrNameLst>
                                          <p:attrName>style.visibility</p:attrName>
                                        </p:attrNameLst>
                                      </p:cBhvr>
                                      <p:to>
                                        <p:strVal val="visible"/>
                                      </p:to>
                                    </p:set>
                                    <p:animEffect transition="in" filter="fade">
                                      <p:cBhvr>
                                        <p:cTn id="193" dur="500"/>
                                        <p:tgtEl>
                                          <p:spTgt spid="29"/>
                                        </p:tgtEl>
                                      </p:cBhvr>
                                    </p:animEffect>
                                  </p:childTnLst>
                                </p:cTn>
                              </p:par>
                              <p:par>
                                <p:cTn id="194" presetID="10" presetClass="entr" presetSubtype="0" fill="hold" nodeType="withEffect">
                                  <p:stCondLst>
                                    <p:cond delay="500"/>
                                  </p:stCondLst>
                                  <p:childTnLst>
                                    <p:set>
                                      <p:cBhvr>
                                        <p:cTn id="195" dur="1" fill="hold">
                                          <p:stCondLst>
                                            <p:cond delay="0"/>
                                          </p:stCondLst>
                                        </p:cTn>
                                        <p:tgtEl>
                                          <p:spTgt spid="51202"/>
                                        </p:tgtEl>
                                        <p:attrNameLst>
                                          <p:attrName>style.visibility</p:attrName>
                                        </p:attrNameLst>
                                      </p:cBhvr>
                                      <p:to>
                                        <p:strVal val="visible"/>
                                      </p:to>
                                    </p:set>
                                    <p:animEffect transition="in" filter="fade">
                                      <p:cBhvr>
                                        <p:cTn id="196"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KEGG API</a:t>
            </a:r>
            <a:endParaRPr lang="zh-CN" altLang="en-US" dirty="0"/>
          </a:p>
        </p:txBody>
      </p:sp>
      <p:sp>
        <p:nvSpPr>
          <p:cNvPr id="9" name="内容占位符 2"/>
          <p:cNvSpPr>
            <a:spLocks noGrp="1"/>
          </p:cNvSpPr>
          <p:nvPr>
            <p:ph idx="1"/>
          </p:nvPr>
        </p:nvSpPr>
        <p:spPr>
          <a:xfrm>
            <a:off x="457200" y="1600200"/>
            <a:ext cx="8229600" cy="4525963"/>
          </a:xfrm>
        </p:spPr>
        <p:txBody>
          <a:bodyPr>
            <a:normAutofit/>
          </a:bodyPr>
          <a:lstStyle/>
          <a:p>
            <a:r>
              <a:rPr lang="en-US" altLang="zh-CN" sz="2000" dirty="0"/>
              <a:t>http://rest.kegg.jp/&lt;operation&gt;/&lt;argument&gt;/&lt;argument2 or option&gt;</a:t>
            </a:r>
          </a:p>
          <a:p>
            <a:r>
              <a:rPr lang="en-US" altLang="zh-CN" sz="2000" dirty="0"/>
              <a:t>&lt;operation&gt; = info | list | find | get | </a:t>
            </a:r>
            <a:r>
              <a:rPr lang="en-US" altLang="zh-CN" sz="2000" dirty="0" err="1"/>
              <a:t>conv</a:t>
            </a:r>
            <a:r>
              <a:rPr lang="en-US" altLang="zh-CN" sz="2000" dirty="0"/>
              <a:t> | link </a:t>
            </a:r>
          </a:p>
          <a:p>
            <a:r>
              <a:rPr lang="en-US" altLang="zh-CN" sz="2000" dirty="0"/>
              <a:t>&lt;argument&gt; = &lt;database&gt; | &lt;</a:t>
            </a:r>
            <a:r>
              <a:rPr lang="en-US" altLang="zh-CN" sz="2000" dirty="0" err="1"/>
              <a:t>dbentries</a:t>
            </a:r>
            <a:r>
              <a:rPr lang="en-US" altLang="zh-CN" sz="2000" dirty="0"/>
              <a:t>&gt;</a:t>
            </a:r>
          </a:p>
          <a:p>
            <a:pPr lvl="1"/>
            <a:r>
              <a:rPr lang="en-US" altLang="zh-CN" sz="1600" dirty="0"/>
              <a:t>&lt;database&gt;: path for </a:t>
            </a:r>
            <a:r>
              <a:rPr lang="en-US" altLang="zh-CN" sz="1600" dirty="0" err="1"/>
              <a:t>kegg</a:t>
            </a:r>
            <a:r>
              <a:rPr lang="en-US" altLang="zh-CN" sz="1600" dirty="0"/>
              <a:t> pathway, </a:t>
            </a:r>
            <a:r>
              <a:rPr lang="en-US" altLang="zh-CN" sz="1600" dirty="0" err="1"/>
              <a:t>ko</a:t>
            </a:r>
            <a:r>
              <a:rPr lang="en-US" altLang="zh-CN" sz="1600" dirty="0"/>
              <a:t> for </a:t>
            </a:r>
            <a:r>
              <a:rPr lang="en-US" altLang="zh-CN" sz="1600" dirty="0" err="1"/>
              <a:t>kegg</a:t>
            </a:r>
            <a:r>
              <a:rPr lang="en-US" altLang="zh-CN" sz="1600" dirty="0"/>
              <a:t> </a:t>
            </a:r>
            <a:r>
              <a:rPr lang="en-US" altLang="zh-CN" sz="1600" dirty="0" err="1"/>
              <a:t>orthology</a:t>
            </a:r>
            <a:r>
              <a:rPr lang="en-US" altLang="zh-CN" sz="1600" dirty="0"/>
              <a:t> …</a:t>
            </a:r>
          </a:p>
          <a:p>
            <a:pPr lvl="1"/>
            <a:r>
              <a:rPr lang="en-US" altLang="zh-CN" sz="1600" dirty="0"/>
              <a:t>&lt;</a:t>
            </a:r>
            <a:r>
              <a:rPr lang="en-US" altLang="zh-CN" sz="1600" dirty="0" err="1"/>
              <a:t>dbentries</a:t>
            </a:r>
            <a:r>
              <a:rPr lang="en-US" altLang="zh-CN" sz="1600" dirty="0"/>
              <a:t>&gt;: &lt;</a:t>
            </a:r>
            <a:r>
              <a:rPr lang="en-US" altLang="zh-CN" sz="1600" dirty="0" err="1"/>
              <a:t>dbentry</a:t>
            </a:r>
            <a:r>
              <a:rPr lang="en-US" altLang="zh-CN" sz="1600" dirty="0"/>
              <a:t>&gt; + &lt;</a:t>
            </a:r>
            <a:r>
              <a:rPr lang="en-US" altLang="zh-CN" sz="1600" dirty="0" err="1"/>
              <a:t>dbentry</a:t>
            </a:r>
            <a:r>
              <a:rPr lang="en-US" altLang="zh-CN" sz="1600" dirty="0"/>
              <a:t>&gt;+ …</a:t>
            </a:r>
          </a:p>
          <a:p>
            <a:pPr lvl="1"/>
            <a:endParaRPr lang="en-US" altLang="zh-CN" sz="1600" dirty="0"/>
          </a:p>
          <a:p>
            <a:pPr lvl="1"/>
            <a:endParaRPr lang="en-US" altLang="zh-CN" sz="1600" dirty="0"/>
          </a:p>
          <a:p>
            <a:r>
              <a:rPr lang="en-US" altLang="zh-CN" sz="2000" dirty="0"/>
              <a:t>TASK</a:t>
            </a:r>
          </a:p>
          <a:p>
            <a:pPr lvl="1"/>
            <a:r>
              <a:rPr lang="en-US" altLang="zh-CN" sz="1600" dirty="0"/>
              <a:t>Get a </a:t>
            </a:r>
            <a:r>
              <a:rPr lang="en-US" altLang="zh-CN" sz="1600" dirty="0" err="1"/>
              <a:t>kegg</a:t>
            </a:r>
            <a:r>
              <a:rPr lang="en-US" altLang="zh-CN" sz="1600" dirty="0"/>
              <a:t> pathway map.</a:t>
            </a:r>
          </a:p>
          <a:p>
            <a:pPr lvl="1"/>
            <a:r>
              <a:rPr lang="en-US" altLang="zh-CN" sz="1600" dirty="0"/>
              <a:t>Get gene list that involve that pathway.</a:t>
            </a:r>
          </a:p>
        </p:txBody>
      </p:sp>
    </p:spTree>
    <p:extLst>
      <p:ext uri="{BB962C8B-B14F-4D97-AF65-F5344CB8AC3E}">
        <p14:creationId xmlns:p14="http://schemas.microsoft.com/office/powerpoint/2010/main" val="3035711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 1</a:t>
            </a:r>
            <a:endParaRPr lang="zh-CN" altLang="en-US" dirty="0"/>
          </a:p>
        </p:txBody>
      </p:sp>
      <p:sp>
        <p:nvSpPr>
          <p:cNvPr id="4" name="矩形 3"/>
          <p:cNvSpPr/>
          <p:nvPr/>
        </p:nvSpPr>
        <p:spPr>
          <a:xfrm>
            <a:off x="228600" y="2043213"/>
            <a:ext cx="3240567" cy="646331"/>
          </a:xfrm>
          <a:prstGeom prst="rect">
            <a:avLst/>
          </a:prstGeom>
        </p:spPr>
        <p:txBody>
          <a:bodyPr wrap="none">
            <a:spAutoFit/>
          </a:bodyPr>
          <a:lstStyle/>
          <a:p>
            <a:r>
              <a:rPr lang="en-US" altLang="zh-CN" dirty="0">
                <a:hlinkClick r:id="rId2"/>
              </a:rPr>
              <a:t>http://rest.kegg.jp/info/pathway</a:t>
            </a:r>
            <a:endParaRPr lang="en-US" altLang="zh-CN" dirty="0"/>
          </a:p>
          <a:p>
            <a:endParaRPr lang="zh-CN" altLang="en-US" dirty="0"/>
          </a:p>
        </p:txBody>
      </p:sp>
      <p:pic>
        <p:nvPicPr>
          <p:cNvPr id="10242" name="Picture 2" descr="C:\Users\ADMINI~1\AppData\Local\Temp\Wiz\163945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00413"/>
            <a:ext cx="3409950" cy="79057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28600" y="3437758"/>
            <a:ext cx="3202543" cy="369332"/>
          </a:xfrm>
          <a:prstGeom prst="rect">
            <a:avLst/>
          </a:prstGeom>
        </p:spPr>
        <p:txBody>
          <a:bodyPr wrap="none">
            <a:spAutoFit/>
          </a:bodyPr>
          <a:lstStyle/>
          <a:p>
            <a:r>
              <a:rPr lang="en-US" altLang="zh-CN" dirty="0">
                <a:hlinkClick r:id="rId4"/>
              </a:rPr>
              <a:t>http://rest.kegg.jp/list/pathway</a:t>
            </a:r>
            <a:r>
              <a:rPr lang="en-US" altLang="zh-CN" dirty="0"/>
              <a:t> </a:t>
            </a:r>
            <a:endParaRPr lang="zh-CN" altLang="en-US" dirty="0"/>
          </a:p>
        </p:txBody>
      </p:sp>
      <p:pic>
        <p:nvPicPr>
          <p:cNvPr id="10244" name="Picture 4" descr="C:\Users\ADMINI~1\AppData\Local\Temp\Wiz\1647863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29" y="3948213"/>
            <a:ext cx="4686300" cy="210502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419600" y="2043213"/>
            <a:ext cx="4088299" cy="369332"/>
          </a:xfrm>
          <a:prstGeom prst="rect">
            <a:avLst/>
          </a:prstGeom>
        </p:spPr>
        <p:txBody>
          <a:bodyPr wrap="none">
            <a:spAutoFit/>
          </a:bodyPr>
          <a:lstStyle/>
          <a:p>
            <a:r>
              <a:rPr lang="en-US" altLang="zh-CN" dirty="0">
                <a:hlinkClick r:id="rId6"/>
              </a:rPr>
              <a:t>http://rest.kegg.jp/get/map00010/image</a:t>
            </a:r>
            <a:r>
              <a:rPr lang="en-US" altLang="zh-CN" dirty="0"/>
              <a:t> </a:t>
            </a:r>
            <a:endParaRPr lang="zh-CN" altLang="en-US" dirty="0"/>
          </a:p>
        </p:txBody>
      </p:sp>
      <p:pic>
        <p:nvPicPr>
          <p:cNvPr id="10246" name="Picture 6" descr="C:\Users\ADMINI~1\AppData\Local\Temp\Wiz\1662101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36023" y="2670731"/>
            <a:ext cx="2214605" cy="31228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334000" y="6107668"/>
            <a:ext cx="2874890" cy="369332"/>
          </a:xfrm>
          <a:prstGeom prst="rect">
            <a:avLst/>
          </a:prstGeom>
          <a:noFill/>
        </p:spPr>
        <p:txBody>
          <a:bodyPr wrap="none" rtlCol="0">
            <a:spAutoFit/>
          </a:bodyPr>
          <a:lstStyle/>
          <a:p>
            <a:r>
              <a:rPr lang="en-US" altLang="zh-CN" dirty="0"/>
              <a:t>Glycolysis / Gluconeogenesis</a:t>
            </a:r>
            <a:endParaRPr lang="zh-CN" altLang="en-US" dirty="0"/>
          </a:p>
        </p:txBody>
      </p:sp>
      <p:sp>
        <p:nvSpPr>
          <p:cNvPr id="9" name="矩形 8"/>
          <p:cNvSpPr/>
          <p:nvPr/>
        </p:nvSpPr>
        <p:spPr>
          <a:xfrm>
            <a:off x="3047653" y="1349199"/>
            <a:ext cx="2743893" cy="338554"/>
          </a:xfrm>
          <a:prstGeom prst="rect">
            <a:avLst/>
          </a:prstGeom>
        </p:spPr>
        <p:txBody>
          <a:bodyPr wrap="none">
            <a:spAutoFit/>
          </a:bodyPr>
          <a:lstStyle/>
          <a:p>
            <a:pPr lvl="1"/>
            <a:r>
              <a:rPr lang="en-US" altLang="zh-CN" sz="1600" dirty="0"/>
              <a:t>Get a </a:t>
            </a:r>
            <a:r>
              <a:rPr lang="en-US" altLang="zh-CN" sz="1600" dirty="0" err="1"/>
              <a:t>kegg</a:t>
            </a:r>
            <a:r>
              <a:rPr lang="en-US" altLang="zh-CN" sz="1600" dirty="0"/>
              <a:t> pathway map.</a:t>
            </a:r>
          </a:p>
        </p:txBody>
      </p:sp>
    </p:spTree>
    <p:extLst>
      <p:ext uri="{BB962C8B-B14F-4D97-AF65-F5344CB8AC3E}">
        <p14:creationId xmlns:p14="http://schemas.microsoft.com/office/powerpoint/2010/main" val="217971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 2</a:t>
            </a:r>
            <a:endParaRPr lang="zh-CN" altLang="en-US" dirty="0"/>
          </a:p>
        </p:txBody>
      </p:sp>
      <p:sp>
        <p:nvSpPr>
          <p:cNvPr id="4" name="矩形 3"/>
          <p:cNvSpPr/>
          <p:nvPr/>
        </p:nvSpPr>
        <p:spPr>
          <a:xfrm>
            <a:off x="2625376" y="1295400"/>
            <a:ext cx="3893245" cy="338554"/>
          </a:xfrm>
          <a:prstGeom prst="rect">
            <a:avLst/>
          </a:prstGeom>
        </p:spPr>
        <p:txBody>
          <a:bodyPr wrap="none">
            <a:spAutoFit/>
          </a:bodyPr>
          <a:lstStyle/>
          <a:p>
            <a:pPr lvl="1"/>
            <a:r>
              <a:rPr lang="en-US" altLang="zh-CN" sz="1600" dirty="0"/>
              <a:t>Get gene list that involve that pathway.</a:t>
            </a:r>
          </a:p>
        </p:txBody>
      </p:sp>
      <p:sp>
        <p:nvSpPr>
          <p:cNvPr id="5" name="矩形 4"/>
          <p:cNvSpPr/>
          <p:nvPr/>
        </p:nvSpPr>
        <p:spPr>
          <a:xfrm>
            <a:off x="4800600" y="1858547"/>
            <a:ext cx="3783152" cy="369332"/>
          </a:xfrm>
          <a:prstGeom prst="rect">
            <a:avLst/>
          </a:prstGeom>
        </p:spPr>
        <p:txBody>
          <a:bodyPr wrap="none">
            <a:spAutoFit/>
          </a:bodyPr>
          <a:lstStyle/>
          <a:p>
            <a:r>
              <a:rPr lang="en-US" altLang="zh-CN" dirty="0">
                <a:hlinkClick r:id="rId2"/>
              </a:rPr>
              <a:t>http://rest.kegg.jp/link/hsa/hsa00010</a:t>
            </a:r>
            <a:r>
              <a:rPr lang="en-US" altLang="zh-CN" dirty="0"/>
              <a:t> </a:t>
            </a:r>
            <a:endParaRPr lang="zh-CN" altLang="en-US" dirty="0"/>
          </a:p>
        </p:txBody>
      </p:sp>
      <p:pic>
        <p:nvPicPr>
          <p:cNvPr id="11266" name="Picture 2" descr="C:\Users\ADMINI~1\AppData\Local\Temp\Wiz\1815578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2438400"/>
            <a:ext cx="2415877" cy="344472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0" y="1858547"/>
            <a:ext cx="3993722" cy="369332"/>
          </a:xfrm>
          <a:prstGeom prst="rect">
            <a:avLst/>
          </a:prstGeom>
        </p:spPr>
        <p:txBody>
          <a:bodyPr wrap="none">
            <a:spAutoFit/>
          </a:bodyPr>
          <a:lstStyle/>
          <a:p>
            <a:r>
              <a:rPr lang="en-US" altLang="zh-CN" dirty="0">
                <a:hlinkClick r:id="rId4"/>
              </a:rPr>
              <a:t>http://rest.kegg.jp/get/hsa00010/image</a:t>
            </a:r>
            <a:r>
              <a:rPr lang="en-US" altLang="zh-CN" dirty="0"/>
              <a:t> </a:t>
            </a:r>
            <a:endParaRPr lang="zh-CN" altLang="en-US" dirty="0"/>
          </a:p>
        </p:txBody>
      </p:sp>
      <p:pic>
        <p:nvPicPr>
          <p:cNvPr id="11268" name="Picture 4" descr="C:\Users\ADMINI~1\AppData\Local\Temp\Wiz\18239699.png"/>
          <p:cNvPicPr>
            <a:picLocks noChangeAspect="1" noChangeArrowheads="1"/>
          </p:cNvPicPr>
          <p:nvPr/>
        </p:nvPicPr>
        <p:blipFill rotWithShape="1">
          <a:blip r:embed="rId5">
            <a:extLst>
              <a:ext uri="{28A0092B-C50C-407E-A947-70E740481C1C}">
                <a14:useLocalDpi xmlns:a14="http://schemas.microsoft.com/office/drawing/2010/main" val="0"/>
              </a:ext>
            </a:extLst>
          </a:blip>
          <a:srcRect b="21143"/>
          <a:stretch/>
        </p:blipFill>
        <p:spPr bwMode="auto">
          <a:xfrm>
            <a:off x="5654631" y="2227879"/>
            <a:ext cx="2009775" cy="450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542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r>
              <a:rPr lang="en-US" altLang="zh-CN" sz="2800" dirty="0">
                <a:solidFill>
                  <a:schemeClr val="bg1">
                    <a:lumMod val="85000"/>
                  </a:schemeClr>
                </a:solidFill>
              </a:rPr>
              <a:t>What is functional annotation?</a:t>
            </a:r>
          </a:p>
          <a:p>
            <a:r>
              <a:rPr lang="en-US" altLang="zh-CN" sz="2800" dirty="0">
                <a:solidFill>
                  <a:schemeClr val="bg1">
                    <a:lumMod val="85000"/>
                  </a:schemeClr>
                </a:solidFill>
              </a:rPr>
              <a:t>Popular tools - BLAST and HMMER</a:t>
            </a:r>
          </a:p>
          <a:p>
            <a:r>
              <a:rPr lang="en-US" altLang="zh-CN" sz="2800" dirty="0">
                <a:solidFill>
                  <a:schemeClr val="bg1">
                    <a:lumMod val="85000"/>
                  </a:schemeClr>
                </a:solidFill>
              </a:rPr>
              <a:t>Nucleotide and protein databases</a:t>
            </a:r>
          </a:p>
          <a:p>
            <a:r>
              <a:rPr lang="en-US" altLang="zh-CN" sz="2800" dirty="0">
                <a:solidFill>
                  <a:schemeClr val="bg1">
                    <a:lumMod val="85000"/>
                  </a:schemeClr>
                </a:solidFill>
              </a:rPr>
              <a:t>Gene functional annotation and classification</a:t>
            </a:r>
          </a:p>
          <a:p>
            <a:r>
              <a:rPr lang="en-US" altLang="zh-CN" sz="2800" dirty="0" err="1"/>
              <a:t>InterPro</a:t>
            </a:r>
            <a:r>
              <a:rPr lang="en-US" altLang="zh-CN" sz="2800" dirty="0"/>
              <a:t> and </a:t>
            </a:r>
            <a:r>
              <a:rPr lang="en-US" altLang="zh-CN" sz="2800" dirty="0" err="1"/>
              <a:t>InterProScan</a:t>
            </a:r>
            <a:endParaRPr lang="en-US" altLang="zh-CN" sz="2800" dirty="0"/>
          </a:p>
          <a:p>
            <a:r>
              <a:rPr lang="en-US" altLang="zh-CN" sz="2800" dirty="0">
                <a:solidFill>
                  <a:schemeClr val="bg1">
                    <a:lumMod val="85000"/>
                  </a:schemeClr>
                </a:solidFill>
              </a:rPr>
              <a:t>A simple example</a:t>
            </a:r>
          </a:p>
        </p:txBody>
      </p:sp>
    </p:spTree>
    <p:extLst>
      <p:ext uri="{BB962C8B-B14F-4D97-AF65-F5344CB8AC3E}">
        <p14:creationId xmlns:p14="http://schemas.microsoft.com/office/powerpoint/2010/main" val="3426259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14399" y="2246748"/>
            <a:ext cx="6705601" cy="3126565"/>
            <a:chOff x="1643042" y="2143116"/>
            <a:chExt cx="5671552" cy="1989167"/>
          </a:xfrm>
        </p:grpSpPr>
        <p:pic>
          <p:nvPicPr>
            <p:cNvPr id="5" name="Picture 1" descr="C:\Users\Lulu\AppData\Roaming\Tencent\Users\514411870\QQ\WinTemp\RichOle\X39Q6Q$CY`EPQ9}TW4I5FZA.jpg"/>
            <p:cNvPicPr>
              <a:picLocks noChangeAspect="1" noChangeArrowheads="1"/>
            </p:cNvPicPr>
            <p:nvPr/>
          </p:nvPicPr>
          <p:blipFill rotWithShape="1">
            <a:blip r:embed="rId2" cstate="print"/>
            <a:srcRect b="9277"/>
            <a:stretch/>
          </p:blipFill>
          <p:spPr bwMode="auto">
            <a:xfrm>
              <a:off x="2416436" y="2652884"/>
              <a:ext cx="4326885" cy="1479399"/>
            </a:xfrm>
            <a:prstGeom prst="rect">
              <a:avLst/>
            </a:prstGeom>
            <a:noFill/>
          </p:spPr>
        </p:pic>
        <p:sp>
          <p:nvSpPr>
            <p:cNvPr id="6" name="矩形 5"/>
            <p:cNvSpPr/>
            <p:nvPr/>
          </p:nvSpPr>
          <p:spPr>
            <a:xfrm>
              <a:off x="1643042" y="2143116"/>
              <a:ext cx="5671552" cy="387798"/>
            </a:xfrm>
            <a:prstGeom prst="rect">
              <a:avLst/>
            </a:prstGeom>
          </p:spPr>
          <p:txBody>
            <a:bodyPr wrap="none">
              <a:spAutoFit/>
            </a:bodyPr>
            <a:lstStyle/>
            <a:p>
              <a:r>
                <a:rPr lang="en-US" altLang="zh-CN" sz="2200" dirty="0">
                  <a:solidFill>
                    <a:schemeClr val="tx1">
                      <a:lumMod val="50000"/>
                      <a:lumOff val="50000"/>
                    </a:schemeClr>
                  </a:solidFill>
                  <a:latin typeface="Courier New" pitchFamily="49" charset="0"/>
                  <a:ea typeface="Tahoma" pitchFamily="34" charset="0"/>
                  <a:cs typeface="Courier New" pitchFamily="49" charset="0"/>
                </a:rPr>
                <a:t>Current release: 42.0 4th April 2013</a:t>
              </a:r>
              <a:endParaRPr lang="zh-CN" altLang="en-US" sz="2200" dirty="0">
                <a:solidFill>
                  <a:schemeClr val="tx1">
                    <a:lumMod val="50000"/>
                    <a:lumOff val="50000"/>
                  </a:schemeClr>
                </a:solidFill>
                <a:latin typeface="Courier New" pitchFamily="49" charset="0"/>
                <a:cs typeface="Courier New" pitchFamily="49" charset="0"/>
              </a:endParaRPr>
            </a:p>
          </p:txBody>
        </p:sp>
      </p:grpSp>
      <p:pic>
        <p:nvPicPr>
          <p:cNvPr id="7" name="Picture 4"/>
          <p:cNvPicPr>
            <a:picLocks noChangeAspect="1" noChangeArrowheads="1"/>
          </p:cNvPicPr>
          <p:nvPr/>
        </p:nvPicPr>
        <p:blipFill>
          <a:blip r:embed="rId3" cstate="print"/>
          <a:srcRect/>
          <a:stretch>
            <a:fillRect/>
          </a:stretch>
        </p:blipFill>
        <p:spPr bwMode="auto">
          <a:xfrm>
            <a:off x="533400" y="381000"/>
            <a:ext cx="3022600" cy="736600"/>
          </a:xfrm>
          <a:prstGeom prst="rect">
            <a:avLst/>
          </a:prstGeom>
          <a:noFill/>
        </p:spPr>
      </p:pic>
      <p:sp>
        <p:nvSpPr>
          <p:cNvPr id="9" name="矩形 8"/>
          <p:cNvSpPr/>
          <p:nvPr/>
        </p:nvSpPr>
        <p:spPr>
          <a:xfrm>
            <a:off x="533400" y="1371600"/>
            <a:ext cx="5845629" cy="369332"/>
          </a:xfrm>
          <a:prstGeom prst="rect">
            <a:avLst/>
          </a:prstGeom>
        </p:spPr>
        <p:txBody>
          <a:bodyPr wrap="square">
            <a:spAutoFit/>
          </a:bodyPr>
          <a:lstStyle/>
          <a:p>
            <a:r>
              <a:rPr lang="fr-FR" altLang="zh-CN" i="1" dirty="0">
                <a:solidFill>
                  <a:schemeClr val="tx1">
                    <a:lumMod val="75000"/>
                    <a:lumOff val="25000"/>
                  </a:schemeClr>
                </a:solidFill>
                <a:latin typeface="Georgia" pitchFamily="18" charset="0"/>
              </a:rPr>
              <a:t>InterPro, protein sequence analysis &amp; classification</a:t>
            </a:r>
          </a:p>
        </p:txBody>
      </p:sp>
    </p:spTree>
    <p:extLst>
      <p:ext uri="{BB962C8B-B14F-4D97-AF65-F5344CB8AC3E}">
        <p14:creationId xmlns:p14="http://schemas.microsoft.com/office/powerpoint/2010/main" val="2692582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533400" y="381000"/>
            <a:ext cx="3022600" cy="736600"/>
          </a:xfrm>
          <a:prstGeom prst="rect">
            <a:avLst/>
          </a:prstGeom>
          <a:noFill/>
        </p:spPr>
      </p:pic>
      <p:pic>
        <p:nvPicPr>
          <p:cNvPr id="4098" name="Picture 2" descr="C:\Users\ADMINI~1\AppData\Local\Temp\Wiz\176755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343" y="2002971"/>
            <a:ext cx="5372100"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67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lumMod val="85000"/>
                    <a:lumOff val="15000"/>
                  </a:schemeClr>
                </a:solidFill>
              </a:rPr>
              <a:t>Querying                 with </a:t>
            </a:r>
            <a:r>
              <a:rPr lang="en-US" altLang="zh-CN" sz="4900" dirty="0" err="1">
                <a:solidFill>
                  <a:schemeClr val="tx1">
                    <a:lumMod val="85000"/>
                    <a:lumOff val="15000"/>
                  </a:schemeClr>
                </a:solidFill>
                <a:effectLst>
                  <a:outerShdw blurRad="38100" dist="38100" dir="2700000" algn="tl">
                    <a:srgbClr val="000000">
                      <a:alpha val="43137"/>
                    </a:srgbClr>
                  </a:outerShdw>
                </a:effectLst>
              </a:rPr>
              <a:t>InterProScan</a:t>
            </a:r>
            <a:endParaRPr lang="zh-CN" altLang="en-US" sz="4900" dirty="0">
              <a:solidFill>
                <a:schemeClr val="tx1">
                  <a:lumMod val="85000"/>
                  <a:lumOff val="15000"/>
                </a:schemeClr>
              </a:solidFill>
              <a:effectLst>
                <a:outerShdw blurRad="38100" dist="38100" dir="2700000" algn="tl">
                  <a:srgbClr val="000000">
                    <a:alpha val="43137"/>
                  </a:srgbClr>
                </a:outerShdw>
              </a:effectLst>
            </a:endParaRPr>
          </a:p>
        </p:txBody>
      </p:sp>
      <p:pic>
        <p:nvPicPr>
          <p:cNvPr id="4" name="Picture 4"/>
          <p:cNvPicPr>
            <a:picLocks noChangeAspect="1" noChangeArrowheads="1"/>
          </p:cNvPicPr>
          <p:nvPr/>
        </p:nvPicPr>
        <p:blipFill>
          <a:blip r:embed="rId2" cstate="print"/>
          <a:srcRect/>
          <a:stretch>
            <a:fillRect/>
          </a:stretch>
        </p:blipFill>
        <p:spPr bwMode="auto">
          <a:xfrm>
            <a:off x="2660747" y="714372"/>
            <a:ext cx="1758853" cy="428628"/>
          </a:xfrm>
          <a:prstGeom prst="rect">
            <a:avLst/>
          </a:prstGeom>
          <a:noFill/>
        </p:spPr>
      </p:pic>
      <p:sp>
        <p:nvSpPr>
          <p:cNvPr id="5" name="矩形 4"/>
          <p:cNvSpPr/>
          <p:nvPr/>
        </p:nvSpPr>
        <p:spPr>
          <a:xfrm>
            <a:off x="785787" y="2143116"/>
            <a:ext cx="7858180" cy="923328"/>
          </a:xfrm>
          <a:prstGeom prst="rect">
            <a:avLst/>
          </a:prstGeom>
        </p:spPr>
        <p:txBody>
          <a:bodyPr wrap="square" lIns="91439" tIns="45719" rIns="91439" bIns="45719">
            <a:spAutoFit/>
          </a:bodyPr>
          <a:lstStyle/>
          <a:p>
            <a:r>
              <a:rPr lang="en-US" altLang="zh-CN" i="1" dirty="0">
                <a:solidFill>
                  <a:schemeClr val="tx1">
                    <a:lumMod val="75000"/>
                    <a:lumOff val="25000"/>
                  </a:schemeClr>
                </a:solidFill>
                <a:latin typeface="Georgia" pitchFamily="18" charset="0"/>
              </a:rPr>
              <a:t>“Sequence-based queries are performed using </a:t>
            </a:r>
            <a:r>
              <a:rPr lang="en-US" altLang="zh-CN" i="1" dirty="0" err="1">
                <a:solidFill>
                  <a:schemeClr val="tx1">
                    <a:lumMod val="75000"/>
                    <a:lumOff val="25000"/>
                  </a:schemeClr>
                </a:solidFill>
                <a:latin typeface="Georgia" pitchFamily="18" charset="0"/>
              </a:rPr>
              <a:t>InterProScan</a:t>
            </a:r>
            <a:r>
              <a:rPr lang="en-US" altLang="zh-CN" i="1" dirty="0">
                <a:solidFill>
                  <a:schemeClr val="tx1">
                    <a:lumMod val="75000"/>
                    <a:lumOff val="25000"/>
                  </a:schemeClr>
                </a:solidFill>
                <a:latin typeface="Georgia" pitchFamily="18" charset="0"/>
              </a:rPr>
              <a:t>, a tool that combines the different protein signature recognition methods native to the </a:t>
            </a:r>
            <a:r>
              <a:rPr lang="en-US" altLang="zh-CN" i="1" dirty="0" err="1">
                <a:solidFill>
                  <a:schemeClr val="tx1">
                    <a:lumMod val="75000"/>
                    <a:lumOff val="25000"/>
                  </a:schemeClr>
                </a:solidFill>
                <a:latin typeface="Georgia" pitchFamily="18" charset="0"/>
              </a:rPr>
              <a:t>InterPro</a:t>
            </a:r>
            <a:r>
              <a:rPr lang="en-US" altLang="zh-CN" i="1" dirty="0">
                <a:solidFill>
                  <a:schemeClr val="tx1">
                    <a:lumMod val="75000"/>
                    <a:lumOff val="25000"/>
                  </a:schemeClr>
                </a:solidFill>
                <a:latin typeface="Georgia" pitchFamily="18" charset="0"/>
              </a:rPr>
              <a:t> member databases into one resource.”</a:t>
            </a:r>
            <a:endParaRPr lang="zh-CN" altLang="en-US" i="1" dirty="0">
              <a:solidFill>
                <a:schemeClr val="tx1">
                  <a:lumMod val="75000"/>
                  <a:lumOff val="25000"/>
                </a:schemeClr>
              </a:solidFill>
              <a:latin typeface="Georgia" pitchFamily="18" charset="0"/>
            </a:endParaRPr>
          </a:p>
        </p:txBody>
      </p:sp>
      <p:grpSp>
        <p:nvGrpSpPr>
          <p:cNvPr id="17" name="组合 16"/>
          <p:cNvGrpSpPr/>
          <p:nvPr/>
        </p:nvGrpSpPr>
        <p:grpSpPr>
          <a:xfrm>
            <a:off x="5429257" y="3714752"/>
            <a:ext cx="2071702" cy="2286016"/>
            <a:chOff x="5786446" y="3571876"/>
            <a:chExt cx="2071702" cy="2286016"/>
          </a:xfrm>
        </p:grpSpPr>
        <p:sp>
          <p:nvSpPr>
            <p:cNvPr id="8" name="流程图: 磁盘 7"/>
            <p:cNvSpPr/>
            <p:nvPr/>
          </p:nvSpPr>
          <p:spPr>
            <a:xfrm>
              <a:off x="5786446" y="3571876"/>
              <a:ext cx="2071702" cy="1928826"/>
            </a:xfrm>
            <a:prstGeom prst="flowChartMagneticDisk">
              <a:avLst/>
            </a:prstGeom>
            <a:noFill/>
            <a:ln w="63500" cmpd="sng">
              <a:solidFill>
                <a:schemeClr val="accent3">
                  <a:lumMod val="75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4"/>
            <p:cNvPicPr>
              <a:picLocks noChangeAspect="1" noChangeArrowheads="1"/>
            </p:cNvPicPr>
            <p:nvPr/>
          </p:nvPicPr>
          <p:blipFill>
            <a:blip r:embed="rId3" cstate="print"/>
            <a:srcRect/>
            <a:stretch>
              <a:fillRect/>
            </a:stretch>
          </p:blipFill>
          <p:spPr bwMode="auto">
            <a:xfrm>
              <a:off x="5786446" y="3857628"/>
              <a:ext cx="2005357" cy="2000264"/>
            </a:xfrm>
            <a:prstGeom prst="rect">
              <a:avLst/>
            </a:prstGeom>
            <a:noFill/>
          </p:spPr>
        </p:pic>
      </p:grpSp>
      <p:grpSp>
        <p:nvGrpSpPr>
          <p:cNvPr id="16" name="组合 15"/>
          <p:cNvGrpSpPr/>
          <p:nvPr/>
        </p:nvGrpSpPr>
        <p:grpSpPr>
          <a:xfrm>
            <a:off x="3143240" y="4143381"/>
            <a:ext cx="2286016" cy="1071570"/>
            <a:chOff x="3000364" y="4071942"/>
            <a:chExt cx="2286016" cy="1071570"/>
          </a:xfrm>
        </p:grpSpPr>
        <p:sp>
          <p:nvSpPr>
            <p:cNvPr id="9" name="矩形 8"/>
            <p:cNvSpPr/>
            <p:nvPr/>
          </p:nvSpPr>
          <p:spPr>
            <a:xfrm>
              <a:off x="3500430" y="4429132"/>
              <a:ext cx="1383071" cy="369332"/>
            </a:xfrm>
            <a:prstGeom prst="rect">
              <a:avLst/>
            </a:prstGeom>
          </p:spPr>
          <p:txBody>
            <a:bodyPr wrap="none">
              <a:spAutoFit/>
            </a:bodyPr>
            <a:lstStyle/>
            <a:p>
              <a:r>
                <a:rPr lang="en-US" altLang="zh-CN" dirty="0" err="1">
                  <a:solidFill>
                    <a:schemeClr val="tx1">
                      <a:lumMod val="85000"/>
                      <a:lumOff val="15000"/>
                    </a:schemeClr>
                  </a:solidFill>
                  <a:effectLst>
                    <a:outerShdw blurRad="38100" dist="38100" dir="2700000" algn="tl">
                      <a:srgbClr val="000000">
                        <a:alpha val="43137"/>
                      </a:srgbClr>
                    </a:outerShdw>
                  </a:effectLst>
                </a:rPr>
                <a:t>InterProScan</a:t>
              </a:r>
              <a:endParaRPr lang="zh-CN" altLang="en-US" dirty="0"/>
            </a:p>
          </p:txBody>
        </p:sp>
        <p:sp>
          <p:nvSpPr>
            <p:cNvPr id="12" name="左右箭头 11"/>
            <p:cNvSpPr/>
            <p:nvPr/>
          </p:nvSpPr>
          <p:spPr>
            <a:xfrm>
              <a:off x="3000364" y="4071942"/>
              <a:ext cx="2286016" cy="1071570"/>
            </a:xfrm>
            <a:prstGeom prst="leftRightArrow">
              <a:avLst>
                <a:gd name="adj1" fmla="val 52139"/>
                <a:gd name="adj2" fmla="val 57485"/>
              </a:avLst>
            </a:prstGeom>
            <a:noFill/>
            <a:ln w="63500">
              <a:solidFill>
                <a:schemeClr val="accent3">
                  <a:lumMod val="7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500166" y="4071942"/>
            <a:ext cx="1643074" cy="1357322"/>
            <a:chOff x="1000100" y="4071942"/>
            <a:chExt cx="1643074" cy="1357322"/>
          </a:xfrm>
        </p:grpSpPr>
        <p:sp>
          <p:nvSpPr>
            <p:cNvPr id="13" name="流程图: 文档 12"/>
            <p:cNvSpPr/>
            <p:nvPr/>
          </p:nvSpPr>
          <p:spPr>
            <a:xfrm>
              <a:off x="1000100" y="4071942"/>
              <a:ext cx="1643074" cy="1357322"/>
            </a:xfrm>
            <a:prstGeom prst="flowChartDocument">
              <a:avLst/>
            </a:prstGeom>
            <a:noFill/>
            <a:ln w="63500">
              <a:solidFill>
                <a:schemeClr val="accent3">
                  <a:lumMod val="60000"/>
                  <a:lumOff val="4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71538" y="4500570"/>
              <a:ext cx="1556260" cy="338554"/>
            </a:xfrm>
            <a:prstGeom prst="rect">
              <a:avLst/>
            </a:prstGeom>
          </p:spPr>
          <p:txBody>
            <a:bodyPr wrap="none">
              <a:spAutoFit/>
            </a:bodyPr>
            <a:lstStyle/>
            <a:p>
              <a:r>
                <a:rPr lang="en-US" altLang="zh-CN" sz="1600" dirty="0">
                  <a:solidFill>
                    <a:schemeClr val="tx1">
                      <a:lumMod val="85000"/>
                      <a:lumOff val="15000"/>
                    </a:schemeClr>
                  </a:solidFill>
                </a:rPr>
                <a:t>Query Sequence</a:t>
              </a:r>
              <a:endParaRPr lang="zh-CN" altLang="en-US" dirty="0"/>
            </a:p>
          </p:txBody>
        </p:sp>
      </p:grpSp>
    </p:spTree>
    <p:extLst>
      <p:ext uri="{BB962C8B-B14F-4D97-AF65-F5344CB8AC3E}">
        <p14:creationId xmlns:p14="http://schemas.microsoft.com/office/powerpoint/2010/main" val="1753892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910" y="2357430"/>
            <a:ext cx="7786742" cy="4143404"/>
          </a:xfrm>
        </p:spPr>
        <p:txBody>
          <a:bodyPr>
            <a:normAutofit/>
          </a:bodyPr>
          <a:lstStyle/>
          <a:p>
            <a:r>
              <a:rPr lang="en-US" altLang="zh-CN" sz="2800" dirty="0">
                <a:solidFill>
                  <a:schemeClr val="tx1">
                    <a:lumMod val="85000"/>
                    <a:lumOff val="15000"/>
                  </a:schemeClr>
                </a:solidFill>
              </a:rPr>
              <a:t>Web version</a:t>
            </a:r>
          </a:p>
          <a:p>
            <a:pPr>
              <a:buNone/>
            </a:pPr>
            <a:r>
              <a:rPr lang="en-US" altLang="zh-CN" sz="2800" dirty="0">
                <a:solidFill>
                  <a:schemeClr val="tx1">
                    <a:lumMod val="85000"/>
                    <a:lumOff val="15000"/>
                  </a:schemeClr>
                </a:solidFill>
              </a:rPr>
              <a:t> </a:t>
            </a:r>
          </a:p>
          <a:p>
            <a:r>
              <a:rPr lang="en-US" altLang="zh-CN" sz="2800" dirty="0">
                <a:solidFill>
                  <a:schemeClr val="tx1">
                    <a:lumMod val="85000"/>
                    <a:lumOff val="15000"/>
                  </a:schemeClr>
                </a:solidFill>
              </a:rPr>
              <a:t>Stand-alone version</a:t>
            </a:r>
          </a:p>
          <a:p>
            <a:pPr lvl="1"/>
            <a:r>
              <a:rPr lang="en-US" altLang="zh-CN" sz="2400" dirty="0">
                <a:solidFill>
                  <a:schemeClr val="tx1">
                    <a:lumMod val="85000"/>
                    <a:lumOff val="15000"/>
                  </a:schemeClr>
                </a:solidFill>
              </a:rPr>
              <a:t>A wrapper of sequence analysis apps</a:t>
            </a:r>
          </a:p>
          <a:p>
            <a:pPr lvl="1"/>
            <a:r>
              <a:rPr lang="en-US" altLang="zh-CN" sz="2400" dirty="0">
                <a:solidFill>
                  <a:schemeClr val="tx1">
                    <a:lumMod val="85000"/>
                    <a:lumOff val="15000"/>
                  </a:schemeClr>
                </a:solidFill>
              </a:rPr>
              <a:t>Database and output files scanning </a:t>
            </a:r>
          </a:p>
          <a:p>
            <a:pPr lvl="1"/>
            <a:r>
              <a:rPr lang="en-US" altLang="zh-CN" sz="2400" dirty="0">
                <a:solidFill>
                  <a:schemeClr val="tx1">
                    <a:lumMod val="85000"/>
                    <a:lumOff val="15000"/>
                  </a:schemeClr>
                </a:solidFill>
              </a:rPr>
              <a:t>Bulk data </a:t>
            </a:r>
            <a:r>
              <a:rPr lang="en-US" altLang="zh-CN" dirty="0">
                <a:solidFill>
                  <a:schemeClr val="tx1">
                    <a:lumMod val="85000"/>
                    <a:lumOff val="15000"/>
                  </a:schemeClr>
                </a:solidFill>
              </a:rPr>
              <a:t>processing</a:t>
            </a:r>
          </a:p>
        </p:txBody>
      </p:sp>
      <p:sp>
        <p:nvSpPr>
          <p:cNvPr id="4" name="标题 1"/>
          <p:cNvSpPr>
            <a:spLocks noGrp="1"/>
          </p:cNvSpPr>
          <p:nvPr>
            <p:ph type="title"/>
          </p:nvPr>
        </p:nvSpPr>
        <p:spPr>
          <a:xfrm>
            <a:off x="457200" y="274638"/>
            <a:ext cx="8229600" cy="1143000"/>
          </a:xfrm>
        </p:spPr>
        <p:txBody>
          <a:bodyPr>
            <a:normAutofit fontScale="90000"/>
          </a:bodyPr>
          <a:lstStyle/>
          <a:p>
            <a:r>
              <a:rPr lang="en-US" altLang="zh-CN" dirty="0">
                <a:solidFill>
                  <a:schemeClr val="tx1">
                    <a:lumMod val="85000"/>
                    <a:lumOff val="15000"/>
                  </a:schemeClr>
                </a:solidFill>
              </a:rPr>
              <a:t>Querying                 with </a:t>
            </a:r>
            <a:r>
              <a:rPr lang="en-US" altLang="zh-CN" sz="4900" dirty="0" err="1">
                <a:solidFill>
                  <a:schemeClr val="tx1">
                    <a:lumMod val="85000"/>
                    <a:lumOff val="15000"/>
                  </a:schemeClr>
                </a:solidFill>
                <a:effectLst>
                  <a:outerShdw blurRad="38100" dist="38100" dir="2700000" algn="tl">
                    <a:srgbClr val="000000">
                      <a:alpha val="43137"/>
                    </a:srgbClr>
                  </a:outerShdw>
                </a:effectLst>
              </a:rPr>
              <a:t>InterProScan</a:t>
            </a:r>
            <a:endParaRPr lang="zh-CN" altLang="en-US" sz="4900" dirty="0">
              <a:solidFill>
                <a:schemeClr val="tx1">
                  <a:lumMod val="85000"/>
                  <a:lumOff val="15000"/>
                </a:schemeClr>
              </a:solidFill>
              <a:effectLst>
                <a:outerShdw blurRad="38100" dist="38100" dir="2700000" algn="tl">
                  <a:srgbClr val="000000">
                    <a:alpha val="43137"/>
                  </a:srgbClr>
                </a:outerShdw>
              </a:effectLst>
            </a:endParaRPr>
          </a:p>
        </p:txBody>
      </p:sp>
      <p:pic>
        <p:nvPicPr>
          <p:cNvPr id="5" name="Picture 4"/>
          <p:cNvPicPr>
            <a:picLocks noChangeAspect="1" noChangeArrowheads="1"/>
          </p:cNvPicPr>
          <p:nvPr/>
        </p:nvPicPr>
        <p:blipFill>
          <a:blip r:embed="rId2" cstate="print"/>
          <a:srcRect/>
          <a:stretch>
            <a:fillRect/>
          </a:stretch>
        </p:blipFill>
        <p:spPr bwMode="auto">
          <a:xfrm>
            <a:off x="2643175" y="642919"/>
            <a:ext cx="1758853" cy="428628"/>
          </a:xfrm>
          <a:prstGeom prst="rect">
            <a:avLst/>
          </a:prstGeom>
          <a:noFill/>
        </p:spPr>
      </p:pic>
      <p:pic>
        <p:nvPicPr>
          <p:cNvPr id="7" name="Picture 2" descr="C:\Users\zhangmin\AppData\Local\Temp\Wiz\520377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777" y="823288"/>
            <a:ext cx="5601007" cy="564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6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7"/>
                                        </p:tgtEl>
                                        <p:attrNameLst>
                                          <p:attrName>ppt_x</p:attrName>
                                        </p:attrNameLst>
                                      </p:cBhvr>
                                      <p:tavLst>
                                        <p:tav tm="0">
                                          <p:val>
                                            <p:strVal val="ppt_x"/>
                                          </p:val>
                                        </p:tav>
                                        <p:tav tm="100000">
                                          <p:val>
                                            <p:strVal val="ppt_x"/>
                                          </p:val>
                                        </p:tav>
                                      </p:tavLst>
                                    </p:anim>
                                    <p:anim calcmode="lin" valueType="num">
                                      <p:cBhvr additive="base">
                                        <p:cTn id="18" dur="500"/>
                                        <p:tgtEl>
                                          <p:spTgt spid="7"/>
                                        </p:tgtEl>
                                        <p:attrNameLst>
                                          <p:attrName>ppt_y</p:attrName>
                                        </p:attrNameLst>
                                      </p:cBhvr>
                                      <p:tavLst>
                                        <p:tav tm="0">
                                          <p:val>
                                            <p:strVal val="ppt_y"/>
                                          </p:val>
                                        </p:tav>
                                        <p:tav tm="100000">
                                          <p:val>
                                            <p:strVal val="1+ppt_h/2"/>
                                          </p:val>
                                        </p:tav>
                                      </p:tavLst>
                                    </p:anim>
                                    <p:set>
                                      <p:cBhvr>
                                        <p:cTn id="19" dur="1" fill="hold">
                                          <p:stCondLst>
                                            <p:cond delay="4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r>
              <a:rPr lang="en-US" altLang="zh-CN" sz="2800" dirty="0">
                <a:solidFill>
                  <a:schemeClr val="bg1">
                    <a:lumMod val="85000"/>
                  </a:schemeClr>
                </a:solidFill>
              </a:rPr>
              <a:t>What is functional annotation?</a:t>
            </a:r>
          </a:p>
          <a:p>
            <a:r>
              <a:rPr lang="en-US" altLang="zh-CN" sz="2800" dirty="0">
                <a:solidFill>
                  <a:schemeClr val="bg1">
                    <a:lumMod val="85000"/>
                  </a:schemeClr>
                </a:solidFill>
              </a:rPr>
              <a:t>Popular tools - BLAST and HMMER</a:t>
            </a:r>
          </a:p>
          <a:p>
            <a:r>
              <a:rPr lang="en-US" altLang="zh-CN" sz="2800" dirty="0">
                <a:solidFill>
                  <a:schemeClr val="bg1">
                    <a:lumMod val="85000"/>
                  </a:schemeClr>
                </a:solidFill>
              </a:rPr>
              <a:t>Nucleotide and protein databases</a:t>
            </a:r>
          </a:p>
          <a:p>
            <a:r>
              <a:rPr lang="en-US" altLang="zh-CN" sz="2800" dirty="0">
                <a:solidFill>
                  <a:schemeClr val="bg1">
                    <a:lumMod val="85000"/>
                  </a:schemeClr>
                </a:solidFill>
              </a:rPr>
              <a:t>Gene functional annotation and classification</a:t>
            </a:r>
          </a:p>
          <a:p>
            <a:r>
              <a:rPr lang="en-US" altLang="zh-CN" sz="2800" dirty="0" err="1">
                <a:solidFill>
                  <a:schemeClr val="bg1">
                    <a:lumMod val="85000"/>
                  </a:schemeClr>
                </a:solidFill>
              </a:rPr>
              <a:t>InterPro</a:t>
            </a:r>
            <a:r>
              <a:rPr lang="en-US" altLang="zh-CN" sz="2800" dirty="0">
                <a:solidFill>
                  <a:schemeClr val="bg1">
                    <a:lumMod val="85000"/>
                  </a:schemeClr>
                </a:solidFill>
              </a:rPr>
              <a:t> and </a:t>
            </a:r>
            <a:r>
              <a:rPr lang="en-US" altLang="zh-CN" sz="2800" dirty="0" err="1">
                <a:solidFill>
                  <a:schemeClr val="bg1">
                    <a:lumMod val="85000"/>
                  </a:schemeClr>
                </a:solidFill>
              </a:rPr>
              <a:t>InterProScan</a:t>
            </a:r>
            <a:endParaRPr lang="en-US" altLang="zh-CN" sz="2800" dirty="0">
              <a:solidFill>
                <a:schemeClr val="bg1">
                  <a:lumMod val="85000"/>
                </a:schemeClr>
              </a:solidFill>
            </a:endParaRPr>
          </a:p>
          <a:p>
            <a:r>
              <a:rPr lang="en-US" altLang="zh-CN" sz="2800" dirty="0"/>
              <a:t>Practice</a:t>
            </a:r>
          </a:p>
        </p:txBody>
      </p:sp>
    </p:spTree>
    <p:extLst>
      <p:ext uri="{BB962C8B-B14F-4D97-AF65-F5344CB8AC3E}">
        <p14:creationId xmlns:p14="http://schemas.microsoft.com/office/powerpoint/2010/main" val="422985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Practice</a:t>
            </a:r>
            <a:endParaRPr lang="zh-CN" altLang="en-US" dirty="0"/>
          </a:p>
        </p:txBody>
      </p:sp>
      <p:sp>
        <p:nvSpPr>
          <p:cNvPr id="3" name="内容占位符 2"/>
          <p:cNvSpPr>
            <a:spLocks noGrp="1"/>
          </p:cNvSpPr>
          <p:nvPr>
            <p:ph idx="1"/>
          </p:nvPr>
        </p:nvSpPr>
        <p:spPr/>
        <p:txBody>
          <a:bodyPr>
            <a:normAutofit/>
          </a:bodyPr>
          <a:lstStyle/>
          <a:p>
            <a:r>
              <a:rPr lang="en-US" altLang="zh-CN" sz="2800" dirty="0"/>
              <a:t>NCBI BLAST</a:t>
            </a:r>
          </a:p>
          <a:p>
            <a:r>
              <a:rPr lang="en-US" altLang="zh-CN" sz="2800" dirty="0"/>
              <a:t>PFAM sequence search</a:t>
            </a:r>
          </a:p>
          <a:p>
            <a:r>
              <a:rPr lang="en-US" altLang="zh-CN" sz="2800" dirty="0"/>
              <a:t>KAAS</a:t>
            </a:r>
          </a:p>
          <a:p>
            <a:r>
              <a:rPr lang="en-US" altLang="zh-CN" sz="2800" dirty="0" err="1"/>
              <a:t>InterProScan</a:t>
            </a:r>
            <a:endParaRPr lang="en-US" altLang="zh-CN" sz="2800" dirty="0"/>
          </a:p>
          <a:p>
            <a:r>
              <a:rPr lang="en-US" altLang="zh-CN" sz="2800" dirty="0" err="1"/>
              <a:t>BioMart</a:t>
            </a:r>
            <a:endParaRPr lang="en-US" altLang="zh-CN" sz="2800" dirty="0"/>
          </a:p>
          <a:p>
            <a:r>
              <a:rPr lang="en-US" altLang="zh-CN" sz="2800" dirty="0"/>
              <a:t>KEGG API</a:t>
            </a:r>
          </a:p>
        </p:txBody>
      </p:sp>
    </p:spTree>
    <p:extLst>
      <p:ext uri="{BB962C8B-B14F-4D97-AF65-F5344CB8AC3E}">
        <p14:creationId xmlns:p14="http://schemas.microsoft.com/office/powerpoint/2010/main" val="2570695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Prediction</a:t>
            </a:r>
          </a:p>
        </p:txBody>
      </p:sp>
      <p:grpSp>
        <p:nvGrpSpPr>
          <p:cNvPr id="30" name="Group 29"/>
          <p:cNvGrpSpPr/>
          <p:nvPr/>
        </p:nvGrpSpPr>
        <p:grpSpPr>
          <a:xfrm>
            <a:off x="5326380" y="1440180"/>
            <a:ext cx="2806382" cy="3154680"/>
            <a:chOff x="1755059" y="685799"/>
            <a:chExt cx="4549794" cy="4832385"/>
          </a:xfrm>
        </p:grpSpPr>
        <p:pic>
          <p:nvPicPr>
            <p:cNvPr id="31" name="Picture 2" descr="http://www.anchorcoins.co.za/images/anchor_coins_old_pap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82" r="4363"/>
            <a:stretch/>
          </p:blipFill>
          <p:spPr bwMode="auto">
            <a:xfrm>
              <a:off x="1755059" y="685799"/>
              <a:ext cx="4549794" cy="483238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2310979" y="1203604"/>
              <a:ext cx="3669073" cy="3903660"/>
            </a:xfrm>
            <a:prstGeom prst="rect">
              <a:avLst/>
            </a:prstGeom>
            <a:noFill/>
          </p:spPr>
          <p:txBody>
            <a:bodyPr wrap="square" rtlCol="0">
              <a:spAutoFit/>
            </a:bodyPr>
            <a:lstStyle/>
            <a:p>
              <a:pPr algn="just"/>
              <a:r>
                <a:rPr lang="en-US" spc="-90" dirty="0">
                  <a:latin typeface="Book Antiqua" pitchFamily="18" charset="0"/>
                </a:rPr>
                <a:t>W</a:t>
              </a:r>
              <a:r>
                <a:rPr lang="en-US" sz="1300" spc="-90" dirty="0">
                  <a:latin typeface="Book Antiqua" pitchFamily="18" charset="0"/>
                </a:rPr>
                <a:t>hen on board HMS Beagle, as naturalist, I was much struck with certain facts in the distribution of the inhabitants of South America, and in the geological relations of the present to the past inhabitants of that continent. These facts seemed to me to throw some light on the origin of species - that mystery of mysteries, as it has been called by one of our greatest philosophers .</a:t>
              </a:r>
            </a:p>
          </p:txBody>
        </p:sp>
      </p:grpSp>
      <p:sp>
        <p:nvSpPr>
          <p:cNvPr id="3" name="TextBox 2"/>
          <p:cNvSpPr txBox="1"/>
          <p:nvPr/>
        </p:nvSpPr>
        <p:spPr>
          <a:xfrm>
            <a:off x="2389532" y="1440180"/>
            <a:ext cx="2674620" cy="360099"/>
          </a:xfrm>
          <a:prstGeom prst="rect">
            <a:avLst/>
          </a:prstGeom>
          <a:noFill/>
        </p:spPr>
        <p:txBody>
          <a:bodyPr wrap="square" lIns="82295" tIns="41148" rIns="82295" bIns="41148" rtlCol="0">
            <a:spAutoFit/>
          </a:bodyPr>
          <a:lstStyle/>
          <a:p>
            <a:pPr algn="ctr"/>
            <a:r>
              <a:rPr lang="en-US" dirty="0"/>
              <a:t>Identify the words</a:t>
            </a:r>
          </a:p>
        </p:txBody>
      </p:sp>
      <p:grpSp>
        <p:nvGrpSpPr>
          <p:cNvPr id="44" name="Group 43"/>
          <p:cNvGrpSpPr/>
          <p:nvPr/>
        </p:nvGrpSpPr>
        <p:grpSpPr>
          <a:xfrm>
            <a:off x="3597684" y="2400300"/>
            <a:ext cx="2806382" cy="3154680"/>
            <a:chOff x="1755059" y="685799"/>
            <a:chExt cx="4549794" cy="4832385"/>
          </a:xfrm>
        </p:grpSpPr>
        <p:pic>
          <p:nvPicPr>
            <p:cNvPr id="45" name="Picture 2" descr="http://www.anchorcoins.co.za/images/anchor_coins_old_pap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82" r="4363"/>
            <a:stretch/>
          </p:blipFill>
          <p:spPr bwMode="auto">
            <a:xfrm>
              <a:off x="1755059" y="685799"/>
              <a:ext cx="4549794" cy="483238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2310979" y="1203604"/>
              <a:ext cx="3669073" cy="3936663"/>
            </a:xfrm>
            <a:prstGeom prst="rect">
              <a:avLst/>
            </a:prstGeom>
            <a:noFill/>
          </p:spPr>
          <p:txBody>
            <a:bodyPr wrap="square" rtlCol="0">
              <a:spAutoFit/>
            </a:bodyPr>
            <a:lstStyle/>
            <a:p>
              <a:pPr algn="just"/>
              <a:r>
                <a:rPr lang="en-US" spc="-90" dirty="0">
                  <a:solidFill>
                    <a:srgbClr val="00B050"/>
                  </a:solidFill>
                  <a:latin typeface="Book Antiqua" pitchFamily="18" charset="0"/>
                </a:rPr>
                <a:t>W</a:t>
              </a:r>
              <a:r>
                <a:rPr lang="en-US" sz="1300" spc="-90" dirty="0">
                  <a:solidFill>
                    <a:srgbClr val="00B050"/>
                  </a:solidFill>
                  <a:latin typeface="Book Antiqua" pitchFamily="18" charset="0"/>
                </a:rPr>
                <a:t>hen</a:t>
              </a:r>
              <a:r>
                <a:rPr lang="en-US" sz="1300" spc="-90" dirty="0">
                  <a:latin typeface="Book Antiqua" pitchFamily="18" charset="0"/>
                </a:rPr>
                <a:t> </a:t>
              </a:r>
              <a:r>
                <a:rPr lang="en-US" sz="1300" spc="-90" dirty="0">
                  <a:solidFill>
                    <a:schemeClr val="accent4"/>
                  </a:solidFill>
                  <a:latin typeface="Book Antiqua" pitchFamily="18" charset="0"/>
                </a:rPr>
                <a:t>on board </a:t>
              </a:r>
              <a:r>
                <a:rPr lang="en-US" sz="1300" spc="-90" dirty="0">
                  <a:solidFill>
                    <a:srgbClr val="FF0000"/>
                  </a:solidFill>
                  <a:latin typeface="Book Antiqua" pitchFamily="18" charset="0"/>
                </a:rPr>
                <a:t>HMS Beagle</a:t>
              </a:r>
              <a:r>
                <a:rPr lang="en-US" sz="1300" spc="-90" dirty="0">
                  <a:latin typeface="Book Antiqua" pitchFamily="18" charset="0"/>
                </a:rPr>
                <a:t>, as </a:t>
              </a:r>
              <a:r>
                <a:rPr lang="en-US" sz="1300" spc="-90" dirty="0">
                  <a:solidFill>
                    <a:srgbClr val="FF0000"/>
                  </a:solidFill>
                  <a:latin typeface="Book Antiqua" pitchFamily="18" charset="0"/>
                </a:rPr>
                <a:t>naturalist</a:t>
              </a:r>
              <a:r>
                <a:rPr lang="en-US" sz="1300" spc="-90" dirty="0">
                  <a:latin typeface="Book Antiqua" pitchFamily="18" charset="0"/>
                </a:rPr>
                <a:t>, I was </a:t>
              </a:r>
              <a:r>
                <a:rPr lang="en-US" sz="1300" spc="-90" dirty="0">
                  <a:solidFill>
                    <a:schemeClr val="accent4"/>
                  </a:solidFill>
                  <a:latin typeface="Book Antiqua" pitchFamily="18" charset="0"/>
                </a:rPr>
                <a:t>much struck </a:t>
              </a:r>
              <a:r>
                <a:rPr lang="en-US" sz="1300" spc="-90" dirty="0">
                  <a:latin typeface="Book Antiqua" pitchFamily="18" charset="0"/>
                </a:rPr>
                <a:t>with certain facts in the </a:t>
              </a:r>
              <a:r>
                <a:rPr lang="en-US" sz="1300" spc="-90" dirty="0">
                  <a:solidFill>
                    <a:srgbClr val="00B050"/>
                  </a:solidFill>
                  <a:latin typeface="Book Antiqua" pitchFamily="18" charset="0"/>
                </a:rPr>
                <a:t>distribution</a:t>
              </a:r>
              <a:r>
                <a:rPr lang="en-US" sz="1300" spc="-90" dirty="0">
                  <a:latin typeface="Book Antiqua" pitchFamily="18" charset="0"/>
                </a:rPr>
                <a:t> of the </a:t>
              </a:r>
              <a:r>
                <a:rPr lang="en-US" sz="1300" spc="-90" dirty="0">
                  <a:solidFill>
                    <a:schemeClr val="accent4"/>
                  </a:solidFill>
                  <a:latin typeface="Book Antiqua" pitchFamily="18" charset="0"/>
                </a:rPr>
                <a:t>inhabitants</a:t>
              </a:r>
              <a:r>
                <a:rPr lang="en-US" sz="1300" spc="-90" dirty="0">
                  <a:latin typeface="Book Antiqua" pitchFamily="18" charset="0"/>
                </a:rPr>
                <a:t> of </a:t>
              </a:r>
              <a:r>
                <a:rPr lang="en-US" sz="1300" spc="-90" dirty="0">
                  <a:solidFill>
                    <a:srgbClr val="FF0000"/>
                  </a:solidFill>
                  <a:latin typeface="Book Antiqua" pitchFamily="18" charset="0"/>
                </a:rPr>
                <a:t>South America</a:t>
              </a:r>
              <a:r>
                <a:rPr lang="en-US" sz="1300" spc="-90" dirty="0">
                  <a:latin typeface="Book Antiqua" pitchFamily="18" charset="0"/>
                </a:rPr>
                <a:t>, and in the </a:t>
              </a:r>
              <a:r>
                <a:rPr lang="en-US" sz="1300" spc="-90" dirty="0">
                  <a:solidFill>
                    <a:srgbClr val="00B050"/>
                  </a:solidFill>
                  <a:latin typeface="Book Antiqua" pitchFamily="18" charset="0"/>
                </a:rPr>
                <a:t>geological relations </a:t>
              </a:r>
              <a:r>
                <a:rPr lang="en-US" sz="1300" spc="-90" dirty="0">
                  <a:latin typeface="Book Antiqua" pitchFamily="18" charset="0"/>
                </a:rPr>
                <a:t>of the present to the </a:t>
              </a:r>
              <a:r>
                <a:rPr lang="en-US" sz="1300" spc="-90" dirty="0">
                  <a:solidFill>
                    <a:schemeClr val="accent4"/>
                  </a:solidFill>
                  <a:latin typeface="Book Antiqua" pitchFamily="18" charset="0"/>
                </a:rPr>
                <a:t>past inhabitants </a:t>
              </a:r>
              <a:r>
                <a:rPr lang="en-US" sz="1300" spc="-90" dirty="0">
                  <a:latin typeface="Book Antiqua" pitchFamily="18" charset="0"/>
                </a:rPr>
                <a:t>of that </a:t>
              </a:r>
              <a:r>
                <a:rPr lang="en-US" sz="1300" spc="-90" dirty="0">
                  <a:solidFill>
                    <a:srgbClr val="00B050"/>
                  </a:solidFill>
                  <a:latin typeface="Book Antiqua" pitchFamily="18" charset="0"/>
                </a:rPr>
                <a:t>continent.</a:t>
              </a:r>
              <a:r>
                <a:rPr lang="en-US" sz="1300" spc="-90" dirty="0">
                  <a:latin typeface="Book Antiqua" pitchFamily="18" charset="0"/>
                </a:rPr>
                <a:t> These facts seemed to me to throw some light on the </a:t>
              </a:r>
              <a:r>
                <a:rPr lang="en-US" sz="1300" spc="-90" dirty="0">
                  <a:solidFill>
                    <a:schemeClr val="accent4"/>
                  </a:solidFill>
                  <a:latin typeface="Book Antiqua" pitchFamily="18" charset="0"/>
                </a:rPr>
                <a:t>origin of species </a:t>
              </a:r>
              <a:r>
                <a:rPr lang="en-US" sz="1300" spc="-90" dirty="0">
                  <a:latin typeface="Book Antiqua" pitchFamily="18" charset="0"/>
                </a:rPr>
                <a:t>- that </a:t>
              </a:r>
              <a:r>
                <a:rPr lang="en-US" sz="1300" spc="-90" dirty="0">
                  <a:solidFill>
                    <a:srgbClr val="00B050"/>
                  </a:solidFill>
                  <a:latin typeface="Book Antiqua" pitchFamily="18" charset="0"/>
                </a:rPr>
                <a:t>mystery of mysteries, </a:t>
              </a:r>
              <a:r>
                <a:rPr lang="en-US" sz="1300" spc="-90" dirty="0">
                  <a:latin typeface="Book Antiqua" pitchFamily="18" charset="0"/>
                </a:rPr>
                <a:t>as it has been called by one of our greatest </a:t>
              </a:r>
              <a:r>
                <a:rPr lang="en-US" sz="1300" spc="-90" dirty="0">
                  <a:solidFill>
                    <a:srgbClr val="FF0000"/>
                  </a:solidFill>
                  <a:latin typeface="Book Antiqua" pitchFamily="18" charset="0"/>
                </a:rPr>
                <a:t>philosophers </a:t>
              </a:r>
              <a:r>
                <a:rPr lang="en-US" sz="1300" spc="-90" dirty="0">
                  <a:latin typeface="Book Antiqua" pitchFamily="18" charset="0"/>
                </a:rPr>
                <a:t>.</a:t>
              </a:r>
            </a:p>
          </p:txBody>
        </p:sp>
      </p:grpSp>
    </p:spTree>
    <p:extLst>
      <p:ext uri="{BB962C8B-B14F-4D97-AF65-F5344CB8AC3E}">
        <p14:creationId xmlns:p14="http://schemas.microsoft.com/office/powerpoint/2010/main" val="218730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5.55112E-17 L -0.19094 0.14 " pathEditMode="relative" rAng="0" ptsTypes="AA">
                                      <p:cBhvr>
                                        <p:cTn id="6" dur="1750" fill="hold"/>
                                        <p:tgtEl>
                                          <p:spTgt spid="30"/>
                                        </p:tgtEl>
                                        <p:attrNameLst>
                                          <p:attrName>ppt_x</p:attrName>
                                          <p:attrName>ppt_y</p:attrName>
                                        </p:attrNameLst>
                                      </p:cBhvr>
                                      <p:rCtr x="-9547" y="7000"/>
                                    </p:animMotion>
                                  </p:childTnLst>
                                </p:cTn>
                              </p:par>
                            </p:childTnLst>
                          </p:cTn>
                        </p:par>
                        <p:par>
                          <p:cTn id="7" fill="hold">
                            <p:stCondLst>
                              <p:cond delay="1750"/>
                            </p:stCondLst>
                            <p:childTnLst>
                              <p:par>
                                <p:cTn id="8" presetID="10" presetClass="entr" presetSubtype="0" fill="hold" nodeType="afterEffect">
                                  <p:stCondLst>
                                    <p:cond delay="25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1250"/>
                                        <p:tgtEl>
                                          <p:spTgt spid="4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Functional Annotation</a:t>
            </a:r>
            <a:endParaRPr lang="en-US" dirty="0"/>
          </a:p>
        </p:txBody>
      </p:sp>
      <p:grpSp>
        <p:nvGrpSpPr>
          <p:cNvPr id="44" name="Group 43"/>
          <p:cNvGrpSpPr/>
          <p:nvPr/>
        </p:nvGrpSpPr>
        <p:grpSpPr>
          <a:xfrm>
            <a:off x="3597684" y="2400300"/>
            <a:ext cx="2806382" cy="3154680"/>
            <a:chOff x="1755059" y="685799"/>
            <a:chExt cx="4549794" cy="4832385"/>
          </a:xfrm>
        </p:grpSpPr>
        <p:pic>
          <p:nvPicPr>
            <p:cNvPr id="45" name="Picture 2" descr="http://www.anchorcoins.co.za/images/anchor_coins_old_pap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82" r="4363"/>
            <a:stretch/>
          </p:blipFill>
          <p:spPr bwMode="auto">
            <a:xfrm>
              <a:off x="1755059" y="685799"/>
              <a:ext cx="4549794" cy="483238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2310979" y="1203604"/>
              <a:ext cx="3669073" cy="3936663"/>
            </a:xfrm>
            <a:prstGeom prst="rect">
              <a:avLst/>
            </a:prstGeom>
            <a:noFill/>
          </p:spPr>
          <p:txBody>
            <a:bodyPr wrap="square" rtlCol="0">
              <a:spAutoFit/>
            </a:bodyPr>
            <a:lstStyle/>
            <a:p>
              <a:pPr algn="just"/>
              <a:r>
                <a:rPr lang="en-US" spc="-90" dirty="0">
                  <a:solidFill>
                    <a:srgbClr val="00B050"/>
                  </a:solidFill>
                  <a:latin typeface="Book Antiqua" pitchFamily="18" charset="0"/>
                </a:rPr>
                <a:t>W</a:t>
              </a:r>
              <a:r>
                <a:rPr lang="en-US" sz="1300" spc="-90" dirty="0">
                  <a:solidFill>
                    <a:srgbClr val="00B050"/>
                  </a:solidFill>
                  <a:latin typeface="Book Antiqua" pitchFamily="18" charset="0"/>
                </a:rPr>
                <a:t>hen</a:t>
              </a:r>
              <a:r>
                <a:rPr lang="en-US" sz="1300" spc="-90" dirty="0">
                  <a:latin typeface="Book Antiqua" pitchFamily="18" charset="0"/>
                </a:rPr>
                <a:t> </a:t>
              </a:r>
              <a:r>
                <a:rPr lang="en-US" sz="1300" spc="-90" dirty="0">
                  <a:solidFill>
                    <a:schemeClr val="accent4"/>
                  </a:solidFill>
                  <a:latin typeface="Book Antiqua" pitchFamily="18" charset="0"/>
                </a:rPr>
                <a:t>on board </a:t>
              </a:r>
              <a:r>
                <a:rPr lang="en-US" sz="1300" spc="-90" dirty="0">
                  <a:solidFill>
                    <a:srgbClr val="FF0000"/>
                  </a:solidFill>
                  <a:latin typeface="Book Antiqua" pitchFamily="18" charset="0"/>
                </a:rPr>
                <a:t>HMS Beagle</a:t>
              </a:r>
              <a:r>
                <a:rPr lang="en-US" sz="1300" spc="-90" dirty="0">
                  <a:latin typeface="Book Antiqua" pitchFamily="18" charset="0"/>
                </a:rPr>
                <a:t>, as </a:t>
              </a:r>
              <a:r>
                <a:rPr lang="en-US" sz="1300" spc="-90" dirty="0">
                  <a:solidFill>
                    <a:srgbClr val="FF0000"/>
                  </a:solidFill>
                  <a:latin typeface="Book Antiqua" pitchFamily="18" charset="0"/>
                </a:rPr>
                <a:t>naturalist</a:t>
              </a:r>
              <a:r>
                <a:rPr lang="en-US" sz="1300" spc="-90" dirty="0">
                  <a:latin typeface="Book Antiqua" pitchFamily="18" charset="0"/>
                </a:rPr>
                <a:t>, I was </a:t>
              </a:r>
              <a:r>
                <a:rPr lang="en-US" sz="1300" spc="-90" dirty="0">
                  <a:solidFill>
                    <a:schemeClr val="accent4"/>
                  </a:solidFill>
                  <a:latin typeface="Book Antiqua" pitchFamily="18" charset="0"/>
                </a:rPr>
                <a:t>much struck </a:t>
              </a:r>
              <a:r>
                <a:rPr lang="en-US" sz="1300" spc="-90" dirty="0">
                  <a:latin typeface="Book Antiqua" pitchFamily="18" charset="0"/>
                </a:rPr>
                <a:t>with certain facts in the </a:t>
              </a:r>
              <a:r>
                <a:rPr lang="en-US" sz="1300" spc="-90" dirty="0">
                  <a:solidFill>
                    <a:srgbClr val="00B050"/>
                  </a:solidFill>
                  <a:latin typeface="Book Antiqua" pitchFamily="18" charset="0"/>
                </a:rPr>
                <a:t>distribution</a:t>
              </a:r>
              <a:r>
                <a:rPr lang="en-US" sz="1300" spc="-90" dirty="0">
                  <a:latin typeface="Book Antiqua" pitchFamily="18" charset="0"/>
                </a:rPr>
                <a:t> of the </a:t>
              </a:r>
              <a:r>
                <a:rPr lang="en-US" sz="1300" spc="-90" dirty="0">
                  <a:solidFill>
                    <a:schemeClr val="accent4"/>
                  </a:solidFill>
                  <a:latin typeface="Book Antiqua" pitchFamily="18" charset="0"/>
                </a:rPr>
                <a:t>inhabitants</a:t>
              </a:r>
              <a:r>
                <a:rPr lang="en-US" sz="1300" spc="-90" dirty="0">
                  <a:latin typeface="Book Antiqua" pitchFamily="18" charset="0"/>
                </a:rPr>
                <a:t> of </a:t>
              </a:r>
              <a:r>
                <a:rPr lang="en-US" sz="1300" spc="-90" dirty="0">
                  <a:solidFill>
                    <a:srgbClr val="FF0000"/>
                  </a:solidFill>
                  <a:latin typeface="Book Antiqua" pitchFamily="18" charset="0"/>
                </a:rPr>
                <a:t>South America</a:t>
              </a:r>
              <a:r>
                <a:rPr lang="en-US" sz="1300" spc="-90" dirty="0">
                  <a:latin typeface="Book Antiqua" pitchFamily="18" charset="0"/>
                </a:rPr>
                <a:t>, and in the </a:t>
              </a:r>
              <a:r>
                <a:rPr lang="en-US" sz="1300" spc="-90" dirty="0">
                  <a:solidFill>
                    <a:srgbClr val="00B050"/>
                  </a:solidFill>
                  <a:latin typeface="Book Antiqua" pitchFamily="18" charset="0"/>
                </a:rPr>
                <a:t>geological relations </a:t>
              </a:r>
              <a:r>
                <a:rPr lang="en-US" sz="1300" spc="-90" dirty="0">
                  <a:latin typeface="Book Antiqua" pitchFamily="18" charset="0"/>
                </a:rPr>
                <a:t>of the present to the </a:t>
              </a:r>
              <a:r>
                <a:rPr lang="en-US" sz="1300" spc="-90" dirty="0">
                  <a:solidFill>
                    <a:schemeClr val="accent4"/>
                  </a:solidFill>
                  <a:latin typeface="Book Antiqua" pitchFamily="18" charset="0"/>
                </a:rPr>
                <a:t>past inhabitants </a:t>
              </a:r>
              <a:r>
                <a:rPr lang="en-US" sz="1300" spc="-90" dirty="0">
                  <a:latin typeface="Book Antiqua" pitchFamily="18" charset="0"/>
                </a:rPr>
                <a:t>of that </a:t>
              </a:r>
              <a:r>
                <a:rPr lang="en-US" sz="1300" spc="-90" dirty="0">
                  <a:solidFill>
                    <a:srgbClr val="00B050"/>
                  </a:solidFill>
                  <a:latin typeface="Book Antiqua" pitchFamily="18" charset="0"/>
                </a:rPr>
                <a:t>continent.</a:t>
              </a:r>
              <a:r>
                <a:rPr lang="en-US" sz="1300" spc="-90" dirty="0">
                  <a:latin typeface="Book Antiqua" pitchFamily="18" charset="0"/>
                </a:rPr>
                <a:t> These facts seemed to me to throw some light on the </a:t>
              </a:r>
              <a:r>
                <a:rPr lang="en-US" sz="1300" spc="-90" dirty="0">
                  <a:solidFill>
                    <a:schemeClr val="accent4"/>
                  </a:solidFill>
                  <a:latin typeface="Book Antiqua" pitchFamily="18" charset="0"/>
                </a:rPr>
                <a:t>origin of species </a:t>
              </a:r>
              <a:r>
                <a:rPr lang="en-US" sz="1300" spc="-90" dirty="0">
                  <a:latin typeface="Book Antiqua" pitchFamily="18" charset="0"/>
                </a:rPr>
                <a:t>- that </a:t>
              </a:r>
              <a:r>
                <a:rPr lang="en-US" sz="1300" spc="-90" dirty="0">
                  <a:solidFill>
                    <a:srgbClr val="00B050"/>
                  </a:solidFill>
                  <a:latin typeface="Book Antiqua" pitchFamily="18" charset="0"/>
                </a:rPr>
                <a:t>mystery of mysteries, </a:t>
              </a:r>
              <a:r>
                <a:rPr lang="en-US" sz="1300" spc="-90" dirty="0">
                  <a:latin typeface="Book Antiqua" pitchFamily="18" charset="0"/>
                </a:rPr>
                <a:t>as it has been called by one of our greatest </a:t>
              </a:r>
              <a:r>
                <a:rPr lang="en-US" sz="1300" spc="-90" dirty="0">
                  <a:solidFill>
                    <a:srgbClr val="FF0000"/>
                  </a:solidFill>
                  <a:latin typeface="Book Antiqua" pitchFamily="18" charset="0"/>
                </a:rPr>
                <a:t>philosophers </a:t>
              </a:r>
              <a:r>
                <a:rPr lang="en-US" sz="1300" spc="-90" dirty="0">
                  <a:latin typeface="Book Antiqua" pitchFamily="18" charset="0"/>
                </a:rPr>
                <a:t>.</a:t>
              </a:r>
            </a:p>
          </p:txBody>
        </p:sp>
      </p:grpSp>
      <p:sp>
        <p:nvSpPr>
          <p:cNvPr id="5" name="Oval 4"/>
          <p:cNvSpPr/>
          <p:nvPr/>
        </p:nvSpPr>
        <p:spPr>
          <a:xfrm>
            <a:off x="3886200" y="4602480"/>
            <a:ext cx="1302770" cy="2743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82295" tIns="41148" rIns="82295" bIns="41148" rtlCol="0" anchor="ctr"/>
          <a:lstStyle/>
          <a:p>
            <a:pPr algn="ctr"/>
            <a:endParaRPr lang="en-US"/>
          </a:p>
        </p:txBody>
      </p:sp>
      <p:cxnSp>
        <p:nvCxnSpPr>
          <p:cNvPr id="7" name="Straight Connector 6"/>
          <p:cNvCxnSpPr>
            <a:stCxn id="29" idx="2"/>
            <a:endCxn id="63" idx="0"/>
          </p:cNvCxnSpPr>
          <p:nvPr/>
        </p:nvCxnSpPr>
        <p:spPr>
          <a:xfrm flipH="1">
            <a:off x="7472278" y="5161108"/>
            <a:ext cx="8489" cy="401492"/>
          </a:xfrm>
          <a:prstGeom prst="line">
            <a:avLst/>
          </a:prstGeom>
        </p:spPr>
        <p:style>
          <a:lnRef idx="2">
            <a:schemeClr val="dk1"/>
          </a:lnRef>
          <a:fillRef idx="0">
            <a:schemeClr val="dk1"/>
          </a:fillRef>
          <a:effectRef idx="1">
            <a:schemeClr val="dk1"/>
          </a:effectRef>
          <a:fontRef idx="minor">
            <a:schemeClr val="tx1"/>
          </a:fontRef>
        </p:style>
      </p:cxnSp>
      <p:sp>
        <p:nvSpPr>
          <p:cNvPr id="8" name="Rectangle 7"/>
          <p:cNvSpPr/>
          <p:nvPr/>
        </p:nvSpPr>
        <p:spPr>
          <a:xfrm>
            <a:off x="401353" y="1470806"/>
            <a:ext cx="2586299" cy="1437317"/>
          </a:xfrm>
          <a:prstGeom prst="rect">
            <a:avLst/>
          </a:prstGeom>
          <a:ln>
            <a:solidFill>
              <a:schemeClr val="tx1"/>
            </a:solidFill>
          </a:ln>
        </p:spPr>
        <p:txBody>
          <a:bodyPr wrap="square" lIns="82295" tIns="41148" rIns="82295" bIns="41148">
            <a:spAutoFit/>
          </a:bodyPr>
          <a:lstStyle/>
          <a:p>
            <a:pPr algn="just"/>
            <a:r>
              <a:rPr lang="en-US" sz="1100" b="1" dirty="0" err="1"/>
              <a:t>nat·u·ral·ist</a:t>
            </a:r>
            <a:r>
              <a:rPr lang="en-US" sz="1100" b="1" dirty="0"/>
              <a:t> [</a:t>
            </a:r>
            <a:r>
              <a:rPr lang="en-US" sz="1100" b="1" dirty="0" err="1"/>
              <a:t>nach</a:t>
            </a:r>
            <a:r>
              <a:rPr lang="en-US" sz="1100" b="1" dirty="0"/>
              <a:t>-</a:t>
            </a:r>
            <a:r>
              <a:rPr lang="en-US" sz="1100" b="1" dirty="0" err="1"/>
              <a:t>er</a:t>
            </a:r>
            <a:r>
              <a:rPr lang="en-US" sz="1100" b="1" dirty="0"/>
              <a:t>-uh-list, </a:t>
            </a:r>
            <a:r>
              <a:rPr lang="en-US" sz="1100" b="1" dirty="0" err="1"/>
              <a:t>nach-ruh</a:t>
            </a:r>
            <a:r>
              <a:rPr lang="en-US" sz="1100" b="1" dirty="0"/>
              <a:t>-]</a:t>
            </a:r>
          </a:p>
          <a:p>
            <a:pPr algn="just"/>
            <a:r>
              <a:rPr lang="en-US" sz="1100" b="1" i="1" dirty="0"/>
              <a:t>noun</a:t>
            </a:r>
          </a:p>
          <a:p>
            <a:pPr algn="just"/>
            <a:r>
              <a:rPr lang="en-US" sz="1100" dirty="0"/>
              <a:t>1. a person who studies or is an expert in natural history,  especially a zoologist or botanist.</a:t>
            </a:r>
          </a:p>
          <a:p>
            <a:pPr algn="just"/>
            <a:r>
              <a:rPr lang="en-US" sz="1100" dirty="0"/>
              <a:t>2. an adherent of naturalism  in literature or art.</a:t>
            </a:r>
          </a:p>
          <a:p>
            <a:pPr algn="just"/>
            <a:r>
              <a:rPr lang="en-US" sz="1100" dirty="0"/>
              <a:t>Origin: 1580–90; natural  + -</a:t>
            </a:r>
            <a:r>
              <a:rPr lang="en-US" sz="1100" dirty="0" err="1"/>
              <a:t>ist</a:t>
            </a:r>
            <a:endParaRPr lang="en-US" sz="1100" dirty="0"/>
          </a:p>
        </p:txBody>
      </p:sp>
      <p:sp>
        <p:nvSpPr>
          <p:cNvPr id="15" name="Oval 14"/>
          <p:cNvSpPr/>
          <p:nvPr/>
        </p:nvSpPr>
        <p:spPr>
          <a:xfrm>
            <a:off x="3940584" y="3062229"/>
            <a:ext cx="788670" cy="2743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82295" tIns="41148" rIns="82295" bIns="41148" rtlCol="0" anchor="ctr"/>
          <a:lstStyle/>
          <a:p>
            <a:pPr algn="ctr"/>
            <a:endParaRPr lang="en-US"/>
          </a:p>
        </p:txBody>
      </p:sp>
      <p:cxnSp>
        <p:nvCxnSpPr>
          <p:cNvPr id="16" name="Straight Connector 15"/>
          <p:cNvCxnSpPr>
            <a:stCxn id="15" idx="2"/>
            <a:endCxn id="52226" idx="3"/>
          </p:cNvCxnSpPr>
          <p:nvPr/>
        </p:nvCxnSpPr>
        <p:spPr>
          <a:xfrm flipH="1">
            <a:off x="2846409" y="3199389"/>
            <a:ext cx="1094175" cy="831533"/>
          </a:xfrm>
          <a:prstGeom prst="line">
            <a:avLst/>
          </a:prstGeom>
        </p:spPr>
        <p:style>
          <a:lnRef idx="2">
            <a:schemeClr val="dk1"/>
          </a:lnRef>
          <a:fillRef idx="0">
            <a:schemeClr val="dk1"/>
          </a:fillRef>
          <a:effectRef idx="1">
            <a:schemeClr val="dk1"/>
          </a:effectRef>
          <a:fontRef idx="minor">
            <a:schemeClr val="tx1"/>
          </a:fontRef>
        </p:style>
      </p:cxnSp>
      <p:pic>
        <p:nvPicPr>
          <p:cNvPr id="522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4482" y="3199389"/>
            <a:ext cx="1291929" cy="166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p:cNvCxnSpPr>
            <a:stCxn id="52226" idx="0"/>
            <a:endCxn id="8" idx="2"/>
          </p:cNvCxnSpPr>
          <p:nvPr/>
        </p:nvCxnSpPr>
        <p:spPr>
          <a:xfrm flipH="1" flipV="1">
            <a:off x="1694503" y="2908123"/>
            <a:ext cx="505944" cy="291266"/>
          </a:xfrm>
          <a:prstGeom prst="line">
            <a:avLst/>
          </a:prstGeom>
        </p:spPr>
        <p:style>
          <a:lnRef idx="2">
            <a:schemeClr val="dk1"/>
          </a:lnRef>
          <a:fillRef idx="0">
            <a:schemeClr val="dk1"/>
          </a:fillRef>
          <a:effectRef idx="1">
            <a:schemeClr val="dk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802" y="3498043"/>
            <a:ext cx="1291929" cy="166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p:cNvCxnSpPr>
            <a:stCxn id="29" idx="1"/>
            <a:endCxn id="5" idx="6"/>
          </p:cNvCxnSpPr>
          <p:nvPr/>
        </p:nvCxnSpPr>
        <p:spPr>
          <a:xfrm flipH="1">
            <a:off x="5188970" y="4329576"/>
            <a:ext cx="1645832" cy="410064"/>
          </a:xfrm>
          <a:prstGeom prst="line">
            <a:avLst/>
          </a:prstGeom>
        </p:spPr>
        <p:style>
          <a:lnRef idx="2">
            <a:schemeClr val="dk1"/>
          </a:lnRef>
          <a:fillRef idx="0">
            <a:schemeClr val="dk1"/>
          </a:fillRef>
          <a:effectRef idx="1">
            <a:schemeClr val="dk1"/>
          </a:effectRef>
          <a:fontRef idx="minor">
            <a:schemeClr val="tx1"/>
          </a:fontRef>
        </p:style>
      </p:cxnSp>
      <p:sp>
        <p:nvSpPr>
          <p:cNvPr id="63" name="Rectangle 62"/>
          <p:cNvSpPr/>
          <p:nvPr/>
        </p:nvSpPr>
        <p:spPr>
          <a:xfrm>
            <a:off x="6012180" y="5562600"/>
            <a:ext cx="2920196" cy="1268039"/>
          </a:xfrm>
          <a:prstGeom prst="rect">
            <a:avLst/>
          </a:prstGeom>
          <a:ln>
            <a:solidFill>
              <a:schemeClr val="tx1"/>
            </a:solidFill>
          </a:ln>
        </p:spPr>
        <p:txBody>
          <a:bodyPr wrap="square" lIns="82295" tIns="41148" rIns="82295" bIns="41148">
            <a:spAutoFit/>
          </a:bodyPr>
          <a:lstStyle/>
          <a:p>
            <a:r>
              <a:rPr lang="en-US" sz="1100" b="1" dirty="0"/>
              <a:t>Origin of Species, The</a:t>
            </a:r>
          </a:p>
          <a:p>
            <a:r>
              <a:rPr lang="en-US" sz="1100" b="1" i="1" dirty="0"/>
              <a:t>noun</a:t>
            </a:r>
          </a:p>
          <a:p>
            <a:r>
              <a:rPr lang="en-US" sz="1100" dirty="0"/>
              <a:t>( On the Origin of Species by Means of Natural Selection, or the Preservation of </a:t>
            </a:r>
            <a:r>
              <a:rPr lang="en-US" sz="1100" dirty="0" err="1"/>
              <a:t>Favoured</a:t>
            </a:r>
            <a:r>
              <a:rPr lang="en-US" sz="1100" dirty="0"/>
              <a:t> Races in the Struggle for Life ) a treatise (1859) by Charles Darwin setting forth his theory of evolution. </a:t>
            </a:r>
          </a:p>
        </p:txBody>
      </p:sp>
      <p:sp>
        <p:nvSpPr>
          <p:cNvPr id="74" name="TextBox 73"/>
          <p:cNvSpPr txBox="1"/>
          <p:nvPr/>
        </p:nvSpPr>
        <p:spPr>
          <a:xfrm>
            <a:off x="2987652" y="1793351"/>
            <a:ext cx="4258969" cy="637097"/>
          </a:xfrm>
          <a:prstGeom prst="rect">
            <a:avLst/>
          </a:prstGeom>
          <a:noFill/>
        </p:spPr>
        <p:txBody>
          <a:bodyPr wrap="square" lIns="82295" tIns="41148" rIns="82295" bIns="41148" rtlCol="0">
            <a:spAutoFit/>
          </a:bodyPr>
          <a:lstStyle/>
          <a:p>
            <a:pPr algn="ctr"/>
            <a:r>
              <a:rPr lang="en-US" dirty="0"/>
              <a:t>Identify the function (</a:t>
            </a:r>
            <a:r>
              <a:rPr lang="en-US" i="1" dirty="0"/>
              <a:t>i.e.,</a:t>
            </a:r>
            <a:r>
              <a:rPr lang="en-US" dirty="0"/>
              <a:t> meaning) of each word</a:t>
            </a:r>
          </a:p>
        </p:txBody>
      </p:sp>
      <p:sp>
        <p:nvSpPr>
          <p:cNvPr id="3" name="TextBox 2"/>
          <p:cNvSpPr txBox="1"/>
          <p:nvPr/>
        </p:nvSpPr>
        <p:spPr>
          <a:xfrm>
            <a:off x="1417321" y="3498043"/>
            <a:ext cx="1429089" cy="332399"/>
          </a:xfrm>
          <a:prstGeom prst="rect">
            <a:avLst/>
          </a:prstGeom>
          <a:solidFill>
            <a:schemeClr val="bg1"/>
          </a:solidFill>
        </p:spPr>
        <p:txBody>
          <a:bodyPr wrap="square" lIns="82295" tIns="41148" rIns="82295" bIns="41148" rtlCol="0">
            <a:spAutoFit/>
          </a:bodyPr>
          <a:lstStyle/>
          <a:p>
            <a:r>
              <a:rPr lang="en-US" sz="1600" b="1" dirty="0"/>
              <a:t>DATABASES</a:t>
            </a:r>
          </a:p>
        </p:txBody>
      </p:sp>
      <p:sp>
        <p:nvSpPr>
          <p:cNvPr id="18" name="TextBox 17"/>
          <p:cNvSpPr txBox="1"/>
          <p:nvPr/>
        </p:nvSpPr>
        <p:spPr>
          <a:xfrm>
            <a:off x="6697642" y="3698524"/>
            <a:ext cx="1429089" cy="332399"/>
          </a:xfrm>
          <a:prstGeom prst="rect">
            <a:avLst/>
          </a:prstGeom>
          <a:solidFill>
            <a:schemeClr val="bg1"/>
          </a:solidFill>
        </p:spPr>
        <p:txBody>
          <a:bodyPr wrap="square" lIns="82295" tIns="41148" rIns="82295" bIns="41148" rtlCol="0">
            <a:spAutoFit/>
          </a:bodyPr>
          <a:lstStyle/>
          <a:p>
            <a:pPr algn="ctr"/>
            <a:r>
              <a:rPr lang="en-US" sz="1600" b="1" dirty="0"/>
              <a:t>PROFILES</a:t>
            </a:r>
          </a:p>
        </p:txBody>
      </p:sp>
    </p:spTree>
    <p:extLst>
      <p:ext uri="{BB962C8B-B14F-4D97-AF65-F5344CB8AC3E}">
        <p14:creationId xmlns:p14="http://schemas.microsoft.com/office/powerpoint/2010/main" val="182811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750"/>
                                        <p:tgtEl>
                                          <p:spTgt spid="7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250"/>
                            </p:stCondLst>
                            <p:childTnLst>
                              <p:par>
                                <p:cTn id="13" presetID="22" presetClass="entr" presetSubtype="1"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52226"/>
                                        </p:tgtEl>
                                        <p:attrNameLst>
                                          <p:attrName>style.visibility</p:attrName>
                                        </p:attrNameLst>
                                      </p:cBhvr>
                                      <p:to>
                                        <p:strVal val="visible"/>
                                      </p:to>
                                    </p:set>
                                    <p:animEffect transition="in" filter="fade">
                                      <p:cBhvr>
                                        <p:cTn id="19" dur="500"/>
                                        <p:tgtEl>
                                          <p:spTgt spid="52226"/>
                                        </p:tgtEl>
                                      </p:cBhvr>
                                    </p:animEffect>
                                  </p:childTnLst>
                                </p:cTn>
                              </p:par>
                            </p:childTnLst>
                          </p:cTn>
                        </p:par>
                        <p:par>
                          <p:cTn id="20" fill="hold">
                            <p:stCondLst>
                              <p:cond delay="225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2750"/>
                            </p:stCondLst>
                            <p:childTnLst>
                              <p:par>
                                <p:cTn id="25" presetID="42"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750"/>
                                        <p:tgtEl>
                                          <p:spTgt spid="8"/>
                                        </p:tgtEl>
                                      </p:cBhvr>
                                    </p:animEffect>
                                    <p:anim calcmode="lin" valueType="num">
                                      <p:cBhvr>
                                        <p:cTn id="28" dur="750" fill="hold"/>
                                        <p:tgtEl>
                                          <p:spTgt spid="8"/>
                                        </p:tgtEl>
                                        <p:attrNameLst>
                                          <p:attrName>ppt_x</p:attrName>
                                        </p:attrNameLst>
                                      </p:cBhvr>
                                      <p:tavLst>
                                        <p:tav tm="0">
                                          <p:val>
                                            <p:strVal val="#ppt_x"/>
                                          </p:val>
                                        </p:tav>
                                        <p:tav tm="100000">
                                          <p:val>
                                            <p:strVal val="#ppt_x"/>
                                          </p:val>
                                        </p:tav>
                                      </p:tavLst>
                                    </p:anim>
                                    <p:anim calcmode="lin" valueType="num">
                                      <p:cBhvr>
                                        <p:cTn id="29" dur="75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childTnLst>
                                </p:cTn>
                              </p:par>
                            </p:childTnLst>
                          </p:cTn>
                        </p:par>
                        <p:par>
                          <p:cTn id="34" fill="hold">
                            <p:stCondLst>
                              <p:cond delay="3750"/>
                            </p:stCondLst>
                            <p:childTnLst>
                              <p:par>
                                <p:cTn id="35" presetID="22" presetClass="entr" presetSubtype="4"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par>
                          <p:cTn id="38" fill="hold">
                            <p:stCondLst>
                              <p:cond delay="42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par>
                          <p:cTn id="42" fill="hold">
                            <p:stCondLst>
                              <p:cond delay="4750"/>
                            </p:stCondLst>
                            <p:childTnLst>
                              <p:par>
                                <p:cTn id="43" presetID="2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5250"/>
                            </p:stCondLst>
                            <p:childTnLst>
                              <p:par>
                                <p:cTn id="47" presetID="42" presetClass="entr" presetSubtype="0" fill="hold" grpId="0"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750"/>
                                        <p:tgtEl>
                                          <p:spTgt spid="63"/>
                                        </p:tgtEl>
                                      </p:cBhvr>
                                    </p:animEffect>
                                    <p:anim calcmode="lin" valueType="num">
                                      <p:cBhvr>
                                        <p:cTn id="50" dur="750" fill="hold"/>
                                        <p:tgtEl>
                                          <p:spTgt spid="63"/>
                                        </p:tgtEl>
                                        <p:attrNameLst>
                                          <p:attrName>ppt_x</p:attrName>
                                        </p:attrNameLst>
                                      </p:cBhvr>
                                      <p:tavLst>
                                        <p:tav tm="0">
                                          <p:val>
                                            <p:strVal val="#ppt_x"/>
                                          </p:val>
                                        </p:tav>
                                        <p:tav tm="100000">
                                          <p:val>
                                            <p:strVal val="#ppt_x"/>
                                          </p:val>
                                        </p:tav>
                                      </p:tavLst>
                                    </p:anim>
                                    <p:anim calcmode="lin" valueType="num">
                                      <p:cBhvr>
                                        <p:cTn id="51" dur="75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P spid="63" grpId="0" animBg="1"/>
      <p:bldP spid="74" grpId="0"/>
      <p:bldP spid="3"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What information can be used for functional annotation?</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2800" dirty="0"/>
              <a:t>Sequence based approaches</a:t>
            </a:r>
          </a:p>
          <a:p>
            <a:pPr lvl="1"/>
            <a:r>
              <a:rPr lang="en-US" altLang="zh-CN" sz="1800" dirty="0"/>
              <a:t>Protein A has function X, and protein B is a homolog (</a:t>
            </a:r>
            <a:r>
              <a:rPr lang="en-US" altLang="zh-CN" sz="1800" dirty="0" err="1"/>
              <a:t>ortholog</a:t>
            </a:r>
            <a:r>
              <a:rPr lang="en-US" altLang="zh-CN" sz="1800" dirty="0"/>
              <a:t>) of protein A; Hence B has function X</a:t>
            </a:r>
          </a:p>
          <a:p>
            <a:r>
              <a:rPr lang="en-US" altLang="zh-CN" sz="2800" dirty="0"/>
              <a:t>Structure based approaches</a:t>
            </a:r>
          </a:p>
          <a:p>
            <a:pPr lvl="1"/>
            <a:r>
              <a:rPr lang="en-US" altLang="zh-CN" sz="1800" dirty="0"/>
              <a:t>Protein A has structure X, and X has so-so structural features; Hence A’s function sites are</a:t>
            </a:r>
          </a:p>
          <a:p>
            <a:r>
              <a:rPr lang="en-US" altLang="zh-CN" sz="2800" dirty="0"/>
              <a:t>Motif based approaches (sequence motifs, 3D motifs)</a:t>
            </a:r>
          </a:p>
          <a:p>
            <a:pPr lvl="1"/>
            <a:r>
              <a:rPr lang="en-US" altLang="zh-CN" sz="1800" dirty="0"/>
              <a:t>A group of genes have function X and they all have motif Y; protein A has motif Y; Hence protein A’s function might be related to X</a:t>
            </a:r>
          </a:p>
          <a:p>
            <a:r>
              <a:rPr lang="en-US" altLang="zh-CN" sz="2800" dirty="0"/>
              <a:t>“Guilt-by-association”</a:t>
            </a:r>
          </a:p>
          <a:p>
            <a:pPr lvl="1"/>
            <a:r>
              <a:rPr lang="en-US" altLang="zh-CN" sz="1900" dirty="0"/>
              <a:t>Gene A has function X and gene B is often “associated” with gene A, B might have function related to X</a:t>
            </a:r>
          </a:p>
          <a:p>
            <a:pPr lvl="1"/>
            <a:r>
              <a:rPr lang="en-US" altLang="zh-CN" sz="1900" dirty="0"/>
              <a:t>Domain fusion, phylogenetic profiling, PPI, </a:t>
            </a:r>
            <a:r>
              <a:rPr lang="en-US" altLang="zh-CN" sz="1900" dirty="0" err="1"/>
              <a:t>etc</a:t>
            </a:r>
            <a:endParaRPr lang="en-US" altLang="zh-CN" sz="1900" dirty="0"/>
          </a:p>
        </p:txBody>
      </p:sp>
    </p:spTree>
    <p:extLst>
      <p:ext uri="{BB962C8B-B14F-4D97-AF65-F5344CB8AC3E}">
        <p14:creationId xmlns:p14="http://schemas.microsoft.com/office/powerpoint/2010/main" val="2875266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r>
              <a:rPr lang="en-US" altLang="zh-CN" sz="2800" dirty="0">
                <a:solidFill>
                  <a:schemeClr val="bg1">
                    <a:lumMod val="75000"/>
                  </a:schemeClr>
                </a:solidFill>
              </a:rPr>
              <a:t>What is functional annotation?</a:t>
            </a:r>
          </a:p>
          <a:p>
            <a:r>
              <a:rPr lang="en-US" altLang="zh-CN" sz="2800" dirty="0"/>
              <a:t>Popular tools - BLAST and HMMER</a:t>
            </a:r>
          </a:p>
          <a:p>
            <a:r>
              <a:rPr lang="en-US" altLang="zh-CN" sz="2800" dirty="0">
                <a:solidFill>
                  <a:schemeClr val="bg1">
                    <a:lumMod val="75000"/>
                  </a:schemeClr>
                </a:solidFill>
              </a:rPr>
              <a:t>Nucleotide and protein databases</a:t>
            </a:r>
          </a:p>
          <a:p>
            <a:r>
              <a:rPr lang="en-US" altLang="zh-CN" sz="2800" dirty="0">
                <a:solidFill>
                  <a:schemeClr val="bg1">
                    <a:lumMod val="75000"/>
                  </a:schemeClr>
                </a:solidFill>
              </a:rPr>
              <a:t>Gene functional annotation and classification</a:t>
            </a:r>
          </a:p>
          <a:p>
            <a:r>
              <a:rPr lang="en-US" altLang="zh-CN" sz="2800" dirty="0" err="1">
                <a:solidFill>
                  <a:schemeClr val="bg1">
                    <a:lumMod val="75000"/>
                  </a:schemeClr>
                </a:solidFill>
              </a:rPr>
              <a:t>InterPro</a:t>
            </a:r>
            <a:r>
              <a:rPr lang="en-US" altLang="zh-CN" sz="2800" dirty="0">
                <a:solidFill>
                  <a:schemeClr val="bg1">
                    <a:lumMod val="75000"/>
                  </a:schemeClr>
                </a:solidFill>
              </a:rPr>
              <a:t> and </a:t>
            </a:r>
            <a:r>
              <a:rPr lang="en-US" altLang="zh-CN" sz="2800" dirty="0" err="1">
                <a:solidFill>
                  <a:schemeClr val="bg1">
                    <a:lumMod val="75000"/>
                  </a:schemeClr>
                </a:solidFill>
              </a:rPr>
              <a:t>InterProScan</a:t>
            </a:r>
            <a:endParaRPr lang="en-US" altLang="zh-CN" sz="2800" dirty="0">
              <a:solidFill>
                <a:schemeClr val="bg1">
                  <a:lumMod val="75000"/>
                </a:schemeClr>
              </a:solidFill>
            </a:endParaRPr>
          </a:p>
          <a:p>
            <a:r>
              <a:rPr lang="en-US" altLang="zh-CN" sz="2800" dirty="0">
                <a:solidFill>
                  <a:schemeClr val="bg1">
                    <a:lumMod val="75000"/>
                  </a:schemeClr>
                </a:solidFill>
              </a:rPr>
              <a:t>A simple example</a:t>
            </a:r>
          </a:p>
        </p:txBody>
      </p:sp>
    </p:spTree>
    <p:extLst>
      <p:ext uri="{BB962C8B-B14F-4D97-AF65-F5344CB8AC3E}">
        <p14:creationId xmlns:p14="http://schemas.microsoft.com/office/powerpoint/2010/main" val="422985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Biological Sequences</a:t>
            </a:r>
            <a:endParaRPr lang="zh-CN" altLang="en-US" dirty="0"/>
          </a:p>
        </p:txBody>
      </p:sp>
      <p:sp>
        <p:nvSpPr>
          <p:cNvPr id="4" name="矩形 3"/>
          <p:cNvSpPr/>
          <p:nvPr/>
        </p:nvSpPr>
        <p:spPr>
          <a:xfrm>
            <a:off x="285720" y="1285860"/>
            <a:ext cx="6357982" cy="5078313"/>
          </a:xfrm>
          <a:prstGeom prst="rect">
            <a:avLst/>
          </a:prstGeom>
        </p:spPr>
        <p:txBody>
          <a:bodyPr wrap="square">
            <a:spAutoFit/>
          </a:bodyPr>
          <a:lstStyle/>
          <a:p>
            <a:r>
              <a:rPr lang="en-US" b="1" dirty="0"/>
              <a:t>Sequence similarity is a powerful tool for discovering biological function. </a:t>
            </a:r>
            <a:r>
              <a:rPr lang="en-US" dirty="0"/>
              <a:t>Just as the ancient Greeks used comparative anatomy to understand the human body and linguists used the </a:t>
            </a:r>
            <a:r>
              <a:rPr lang="en-US" b="1" dirty="0"/>
              <a:t>Rosetta stone </a:t>
            </a:r>
            <a:r>
              <a:rPr lang="en-US" dirty="0"/>
              <a:t>to decipher Egyptian hieroglyphs, today we can use comparative sequence analysis to understand genomes, RNAs, and proteins. </a:t>
            </a:r>
            <a:r>
              <a:rPr lang="en-US" b="1" dirty="0"/>
              <a:t>But why are biological sequences similar to one another in the first place? The answer to this question isn't simple and requires an understanding of molecular and evolutionary biology. </a:t>
            </a:r>
          </a:p>
          <a:p>
            <a:endParaRPr lang="en-US" b="1" dirty="0"/>
          </a:p>
          <a:p>
            <a:r>
              <a:rPr lang="en-US" dirty="0"/>
              <a:t>Biological sequences like proteins may have important functions necessary for the survival of an organism. But DNA sequence can mutate randomly, and this may change how a sequence functions. Over time, both </a:t>
            </a:r>
            <a:r>
              <a:rPr lang="en-US" b="1" dirty="0"/>
              <a:t>functional constraints and random processes impact the course of sequence evolution</a:t>
            </a:r>
            <a:r>
              <a:rPr lang="en-US" dirty="0"/>
              <a:t>. The degree to which a sequence follows a functional or random path depends on natural selection and neutral evolution. So the reason why sequences are similar to one another is because they start out similar to one another and follow different paths. </a:t>
            </a:r>
            <a:endParaRPr lang="en-US" b="1" dirty="0"/>
          </a:p>
        </p:txBody>
      </p:sp>
      <p:pic>
        <p:nvPicPr>
          <p:cNvPr id="4098" name="Picture 2"/>
          <p:cNvPicPr>
            <a:picLocks noChangeAspect="1" noChangeArrowheads="1"/>
          </p:cNvPicPr>
          <p:nvPr/>
        </p:nvPicPr>
        <p:blipFill>
          <a:blip r:embed="rId3"/>
          <a:srcRect/>
          <a:stretch>
            <a:fillRect/>
          </a:stretch>
        </p:blipFill>
        <p:spPr bwMode="auto">
          <a:xfrm>
            <a:off x="6572264" y="1285860"/>
            <a:ext cx="2357454" cy="3004189"/>
          </a:xfrm>
          <a:prstGeom prst="rect">
            <a:avLst/>
          </a:prstGeom>
          <a:noFill/>
          <a:ln w="9525">
            <a:noFill/>
            <a:miter lim="800000"/>
            <a:headEnd/>
            <a:tailEnd/>
          </a:ln>
          <a:effectLst/>
        </p:spPr>
      </p:pic>
    </p:spTree>
    <p:extLst>
      <p:ext uri="{BB962C8B-B14F-4D97-AF65-F5344CB8AC3E}">
        <p14:creationId xmlns:p14="http://schemas.microsoft.com/office/powerpoint/2010/main" val="6347636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4122</TotalTime>
  <Words>2705</Words>
  <Application>Microsoft Office PowerPoint</Application>
  <PresentationFormat>全屏显示(4:3)</PresentationFormat>
  <Paragraphs>301</Paragraphs>
  <Slides>49</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Geneva</vt:lpstr>
      <vt:lpstr>宋体</vt:lpstr>
      <vt:lpstr>Arial</vt:lpstr>
      <vt:lpstr>Book Antiqua</vt:lpstr>
      <vt:lpstr>Calibri</vt:lpstr>
      <vt:lpstr>Cambria Math</vt:lpstr>
      <vt:lpstr>Courier New</vt:lpstr>
      <vt:lpstr>Georgia</vt:lpstr>
      <vt:lpstr>Tahoma</vt:lpstr>
      <vt:lpstr>Times New Roman</vt:lpstr>
      <vt:lpstr>Office 主题​​</vt:lpstr>
      <vt:lpstr>Gene Functional Annotation Tools and Databases</vt:lpstr>
      <vt:lpstr>Outline</vt:lpstr>
      <vt:lpstr>Outline</vt:lpstr>
      <vt:lpstr>Genome Assembly</vt:lpstr>
      <vt:lpstr>Gene Prediction</vt:lpstr>
      <vt:lpstr>Functional Annotation</vt:lpstr>
      <vt:lpstr>What information can be used for functional annotation?</vt:lpstr>
      <vt:lpstr>Outline</vt:lpstr>
      <vt:lpstr>Biological Sequences</vt:lpstr>
      <vt:lpstr>Basic Local Alignment Search Tool</vt:lpstr>
      <vt:lpstr>Statistical assessment</vt:lpstr>
      <vt:lpstr>Different flavors!</vt:lpstr>
      <vt:lpstr>HMMER</vt:lpstr>
      <vt:lpstr>HMMER algorithms</vt:lpstr>
      <vt:lpstr>http://hmmer.janelia.org/search/hmmscan</vt:lpstr>
      <vt:lpstr>Outline</vt:lpstr>
      <vt:lpstr>Nucleotide and protein databases</vt:lpstr>
      <vt:lpstr>NCBI Nt/Nr</vt:lpstr>
      <vt:lpstr>UniProtKB/Swiss-Prot</vt:lpstr>
      <vt:lpstr>Model Organism Genomes</vt:lpstr>
      <vt:lpstr>Useful Tools</vt:lpstr>
      <vt:lpstr>Outline</vt:lpstr>
      <vt:lpstr>Gene functional annotation and classification </vt:lpstr>
      <vt:lpstr>PFAM</vt:lpstr>
      <vt:lpstr>PFAM features</vt:lpstr>
      <vt:lpstr>Gene Ontology</vt:lpstr>
      <vt:lpstr>PowerPoint 演示文稿</vt:lpstr>
      <vt:lpstr>PowerPoint 演示文稿</vt:lpstr>
      <vt:lpstr>PowerPoint 演示文稿</vt:lpstr>
      <vt:lpstr>PowerPoint 演示文稿</vt:lpstr>
      <vt:lpstr>GO Annotation</vt:lpstr>
      <vt:lpstr>PowerPoint 演示文稿</vt:lpstr>
      <vt:lpstr>PowerPoint 演示文稿</vt:lpstr>
      <vt:lpstr>COG/KOG</vt:lpstr>
      <vt:lpstr>How to define ortholog?</vt:lpstr>
      <vt:lpstr>COG/KOG</vt:lpstr>
      <vt:lpstr>Kyoto Encyclopedia of Genes and Genomes</vt:lpstr>
      <vt:lpstr>KEGG orthology</vt:lpstr>
      <vt:lpstr>KEGG pathway</vt:lpstr>
      <vt:lpstr>KEGG API</vt:lpstr>
      <vt:lpstr>TASK 1</vt:lpstr>
      <vt:lpstr>TASK 2</vt:lpstr>
      <vt:lpstr>Outline</vt:lpstr>
      <vt:lpstr>PowerPoint 演示文稿</vt:lpstr>
      <vt:lpstr>PowerPoint 演示文稿</vt:lpstr>
      <vt:lpstr>Querying                 with InterProScan</vt:lpstr>
      <vt:lpstr>Querying                 with InterProScan</vt:lpstr>
      <vt:lpstr>Outline</vt:lpstr>
      <vt:lpstr>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zhangmin</dc:creator>
  <cp:lastModifiedBy>Xu Taosheng</cp:lastModifiedBy>
  <cp:revision>250</cp:revision>
  <dcterms:created xsi:type="dcterms:W3CDTF">2013-03-03T02:10:35Z</dcterms:created>
  <dcterms:modified xsi:type="dcterms:W3CDTF">2020-03-10T16:34:01Z</dcterms:modified>
</cp:coreProperties>
</file>